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8" r:id="rId1"/>
    <p:sldMasterId id="2147483800" r:id="rId2"/>
  </p:sldMasterIdLst>
  <p:notesMasterIdLst>
    <p:notesMasterId r:id="rId32"/>
  </p:notesMasterIdLst>
  <p:sldIdLst>
    <p:sldId id="256" r:id="rId3"/>
    <p:sldId id="257" r:id="rId4"/>
    <p:sldId id="284" r:id="rId5"/>
    <p:sldId id="261" r:id="rId6"/>
    <p:sldId id="262" r:id="rId7"/>
    <p:sldId id="263" r:id="rId8"/>
    <p:sldId id="264" r:id="rId9"/>
    <p:sldId id="268" r:id="rId10"/>
    <p:sldId id="265" r:id="rId11"/>
    <p:sldId id="266" r:id="rId12"/>
    <p:sldId id="267" r:id="rId13"/>
    <p:sldId id="288" r:id="rId14"/>
    <p:sldId id="286" r:id="rId15"/>
    <p:sldId id="270" r:id="rId16"/>
    <p:sldId id="272" r:id="rId17"/>
    <p:sldId id="274" r:id="rId18"/>
    <p:sldId id="289" r:id="rId19"/>
    <p:sldId id="275" r:id="rId20"/>
    <p:sldId id="276" r:id="rId21"/>
    <p:sldId id="277" r:id="rId22"/>
    <p:sldId id="290" r:id="rId23"/>
    <p:sldId id="278" r:id="rId24"/>
    <p:sldId id="291" r:id="rId25"/>
    <p:sldId id="279" r:id="rId26"/>
    <p:sldId id="282" r:id="rId27"/>
    <p:sldId id="281" r:id="rId28"/>
    <p:sldId id="285" r:id="rId29"/>
    <p:sldId id="283" r:id="rId30"/>
    <p:sldId id="260"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19" autoAdjust="0"/>
    <p:restoredTop sz="92582" autoAdjust="0"/>
  </p:normalViewPr>
  <p:slideViewPr>
    <p:cSldViewPr snapToGrid="0">
      <p:cViewPr varScale="1">
        <p:scale>
          <a:sx n="117" d="100"/>
          <a:sy n="117" d="100"/>
        </p:scale>
        <p:origin x="35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67E124-CB88-4646-847D-96833846EBA3}" type="datetimeFigureOut">
              <a:rPr lang="en-US" smtClean="0"/>
              <a:t>10/29/20</a:t>
            </a:fld>
            <a:endParaRPr lang="en-US"/>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C8F138-FA4B-419F-B81D-5E0724B138B4}" type="slidenum">
              <a:rPr lang="en-US" smtClean="0"/>
              <a:t>‹#›</a:t>
            </a:fld>
            <a:endParaRPr lang="en-US"/>
          </a:p>
        </p:txBody>
      </p:sp>
    </p:spTree>
    <p:extLst>
      <p:ext uri="{BB962C8B-B14F-4D97-AF65-F5344CB8AC3E}">
        <p14:creationId xmlns:p14="http://schemas.microsoft.com/office/powerpoint/2010/main" val="88001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61C8F138-FA4B-419F-B81D-5E0724B138B4}" type="slidenum">
              <a:rPr lang="en-US" smtClean="0"/>
              <a:t>1</a:t>
            </a:fld>
            <a:endParaRPr lang="en-US"/>
          </a:p>
        </p:txBody>
      </p:sp>
    </p:spTree>
    <p:extLst>
      <p:ext uri="{BB962C8B-B14F-4D97-AF65-F5344CB8AC3E}">
        <p14:creationId xmlns:p14="http://schemas.microsoft.com/office/powerpoint/2010/main" val="2452903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61C8F138-FA4B-419F-B81D-5E0724B138B4}" type="slidenum">
              <a:rPr lang="en-US" smtClean="0"/>
              <a:t>29</a:t>
            </a:fld>
            <a:endParaRPr lang="en-US"/>
          </a:p>
        </p:txBody>
      </p:sp>
    </p:spTree>
    <p:extLst>
      <p:ext uri="{BB962C8B-B14F-4D97-AF65-F5344CB8AC3E}">
        <p14:creationId xmlns:p14="http://schemas.microsoft.com/office/powerpoint/2010/main" val="4275706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tr-TR"/>
              <a:t>Asıl başlık stili için tıklatın</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72DE2588-3871-4637-B6F7-D65431AD7E06}" type="datetime1">
              <a:rPr lang="tr-TR" smtClean="0"/>
              <a:t>29.10.2020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9B1678-C526-4C5A-BE0D-3F9ABBF7AE91}" type="slidenum">
              <a:rPr lang="en-US" smtClean="0"/>
              <a:t>‹#›</a:t>
            </a:fld>
            <a:endParaRPr lang="en-US"/>
          </a:p>
        </p:txBody>
      </p:sp>
    </p:spTree>
    <p:extLst>
      <p:ext uri="{BB962C8B-B14F-4D97-AF65-F5344CB8AC3E}">
        <p14:creationId xmlns:p14="http://schemas.microsoft.com/office/powerpoint/2010/main" val="2267174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482D677-A81A-488F-AAC8-46C5787B79B6}" type="datetime1">
              <a:rPr lang="tr-TR" smtClean="0"/>
              <a:t>29.10.2020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9B1678-C526-4C5A-BE0D-3F9ABBF7AE91}" type="slidenum">
              <a:rPr lang="en-US" smtClean="0"/>
              <a:t>‹#›</a:t>
            </a:fld>
            <a:endParaRPr lang="en-US"/>
          </a:p>
        </p:txBody>
      </p:sp>
    </p:spTree>
    <p:extLst>
      <p:ext uri="{BB962C8B-B14F-4D97-AF65-F5344CB8AC3E}">
        <p14:creationId xmlns:p14="http://schemas.microsoft.com/office/powerpoint/2010/main" val="3640688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tr-TR"/>
              <a:t>Asıl başlık stili için tıklatın</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CA0BC6A9-584D-413C-A371-C9D64741FF57}" type="datetime1">
              <a:rPr lang="tr-TR" smtClean="0"/>
              <a:t>29.10.2020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9B1678-C526-4C5A-BE0D-3F9ABBF7AE91}" type="slidenum">
              <a:rPr lang="en-US" smtClean="0"/>
              <a:t>‹#›</a:t>
            </a:fld>
            <a:endParaRPr lang="en-US"/>
          </a:p>
        </p:txBody>
      </p:sp>
    </p:spTree>
    <p:extLst>
      <p:ext uri="{BB962C8B-B14F-4D97-AF65-F5344CB8AC3E}">
        <p14:creationId xmlns:p14="http://schemas.microsoft.com/office/powerpoint/2010/main" val="3191235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tr-TR"/>
              <a:t>Asıl başlık stili için tıklatın</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20953D61-3855-4795-AE0C-92ECFF576222}" type="datetime1">
              <a:rPr lang="tr-TR" smtClean="0"/>
              <a:t>29.10.2020</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DB9B1678-C526-4C5A-BE0D-3F9ABBF7AE91}" type="slidenum">
              <a:rPr lang="en-US" smtClean="0"/>
              <a:t>‹#›</a:t>
            </a:fld>
            <a:endParaRPr lang="en-US"/>
          </a:p>
        </p:txBody>
      </p:sp>
    </p:spTree>
    <p:extLst>
      <p:ext uri="{BB962C8B-B14F-4D97-AF65-F5344CB8AC3E}">
        <p14:creationId xmlns:p14="http://schemas.microsoft.com/office/powerpoint/2010/main" val="13564987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800"/>
            </a:lvl1pPr>
          </a:lstStyle>
          <a:p>
            <a:r>
              <a:rPr lang="tr-TR" dirty="0"/>
              <a:t>Asıl başlık stili için tıklatın</a:t>
            </a:r>
            <a:endParaRPr lang="en-US" dirty="0"/>
          </a:p>
        </p:txBody>
      </p:sp>
      <p:sp>
        <p:nvSpPr>
          <p:cNvPr id="3" name="Content Placeholder 2"/>
          <p:cNvSpPr>
            <a:spLocks noGrp="1"/>
          </p:cNvSpPr>
          <p:nvPr>
            <p:ph idx="1" hasCustomPrompt="1"/>
          </p:nvPr>
        </p:nvSpPr>
        <p:spPr/>
        <p:txBody>
          <a:bodyPr/>
          <a:lstStyle>
            <a:lvl1pPr marL="91440" indent="-91440">
              <a:buClr>
                <a:schemeClr val="accent1"/>
              </a:buClr>
              <a:buSzPct val="115000"/>
              <a:buFont typeface="Arial" panose="020B0604020202020204" pitchFamily="34" charset="0"/>
              <a:buChar char="•"/>
              <a:defRPr/>
            </a:lvl1pPr>
            <a:lvl2pPr marL="347472" indent="-342900">
              <a:buClr>
                <a:schemeClr val="accent1"/>
              </a:buClr>
              <a:buSzPct val="115000"/>
              <a:buFont typeface="Wingdings" pitchFamily="2" charset="2"/>
              <a:buChar char="ü"/>
              <a:defRPr/>
            </a:lvl2pPr>
          </a:lstStyle>
          <a:p>
            <a:pPr lvl="0"/>
            <a:r>
              <a:rPr lang="tr-TR" dirty="0"/>
              <a:t> 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10"/>
          </p:nvPr>
        </p:nvSpPr>
        <p:spPr/>
        <p:txBody>
          <a:bodyPr/>
          <a:lstStyle/>
          <a:p>
            <a:fld id="{9504EB61-E4CA-4BBC-BC10-2103A5D07BE5}" type="datetime1">
              <a:rPr lang="tr-TR" smtClean="0"/>
              <a:t>29.10.2020</a:t>
            </a:fld>
            <a:endParaRPr lang="en-US"/>
          </a:p>
        </p:txBody>
      </p:sp>
      <p:sp>
        <p:nvSpPr>
          <p:cNvPr id="5" name="Footer Placeholder 4"/>
          <p:cNvSpPr>
            <a:spLocks noGrp="1"/>
          </p:cNvSpPr>
          <p:nvPr>
            <p:ph type="ftr" sz="quarter" idx="11"/>
          </p:nvPr>
        </p:nvSpPr>
        <p:spPr>
          <a:xfrm>
            <a:off x="5408802" y="6412447"/>
            <a:ext cx="5029200" cy="228600"/>
          </a:xfrm>
        </p:spPr>
        <p:txBody>
          <a:bodyPr/>
          <a:lstStyle/>
          <a:p>
            <a:r>
              <a:rPr lang="tr-TR" dirty="0"/>
              <a:t>ULUSAL YAZILIM MÜHENDİSLİĞİ SEMPOZYUMU (</a:t>
            </a:r>
            <a:r>
              <a:rPr lang="tr-TR" dirty="0" err="1"/>
              <a:t>uyms</a:t>
            </a:r>
            <a:r>
              <a:rPr lang="tr-TR" dirty="0"/>
              <a:t> 2019)</a:t>
            </a:r>
            <a:endParaRPr lang="en-US" dirty="0"/>
          </a:p>
        </p:txBody>
      </p:sp>
      <p:sp>
        <p:nvSpPr>
          <p:cNvPr id="6" name="Slide Number Placeholder 5"/>
          <p:cNvSpPr>
            <a:spLocks noGrp="1"/>
          </p:cNvSpPr>
          <p:nvPr>
            <p:ph type="sldNum" sz="quarter" idx="12"/>
          </p:nvPr>
        </p:nvSpPr>
        <p:spPr/>
        <p:txBody>
          <a:bodyPr/>
          <a:lstStyle/>
          <a:p>
            <a:fld id="{DB9B1678-C526-4C5A-BE0D-3F9ABBF7AE91}" type="slidenum">
              <a:rPr lang="en-US" smtClean="0"/>
              <a:t>‹#›</a:t>
            </a:fld>
            <a:endParaRPr lang="en-US"/>
          </a:p>
        </p:txBody>
      </p:sp>
    </p:spTree>
    <p:extLst>
      <p:ext uri="{BB962C8B-B14F-4D97-AF65-F5344CB8AC3E}">
        <p14:creationId xmlns:p14="http://schemas.microsoft.com/office/powerpoint/2010/main" val="40890163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F646691F-907E-4EF2-92E1-8445FF53FA26}" type="datetime1">
              <a:rPr lang="tr-TR" smtClean="0"/>
              <a:t>29.10.2020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9B1678-C526-4C5A-BE0D-3F9ABBF7AE91}" type="slidenum">
              <a:rPr lang="en-US" smtClean="0"/>
              <a:t>‹#›</a:t>
            </a:fld>
            <a:endParaRPr lang="en-US"/>
          </a:p>
        </p:txBody>
      </p:sp>
    </p:spTree>
    <p:extLst>
      <p:ext uri="{BB962C8B-B14F-4D97-AF65-F5344CB8AC3E}">
        <p14:creationId xmlns:p14="http://schemas.microsoft.com/office/powerpoint/2010/main" val="28565030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800"/>
            </a:lvl1pPr>
          </a:lstStyle>
          <a:p>
            <a:r>
              <a:rPr lang="tr-TR" dirty="0"/>
              <a:t>Asıl başlık stili için tıklatın</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C482ADD-BB7E-423E-8A09-176251534EC1}" type="datetime1">
              <a:rPr lang="tr-TR" smtClean="0"/>
              <a:t>29.10.2020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9B1678-C526-4C5A-BE0D-3F9ABBF7AE91}" type="slidenum">
              <a:rPr lang="en-US" smtClean="0"/>
              <a:t>‹#›</a:t>
            </a:fld>
            <a:endParaRPr lang="en-US"/>
          </a:p>
        </p:txBody>
      </p:sp>
    </p:spTree>
    <p:extLst>
      <p:ext uri="{BB962C8B-B14F-4D97-AF65-F5344CB8AC3E}">
        <p14:creationId xmlns:p14="http://schemas.microsoft.com/office/powerpoint/2010/main" val="28375867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lvl1pPr>
              <a:defRPr sz="4800"/>
            </a:lvl1pPr>
          </a:lstStyle>
          <a:p>
            <a:r>
              <a:rPr lang="tr-TR" dirty="0"/>
              <a:t>Asıl başlık stili için tıklatın</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09165AC-19EE-4264-AD53-170B3E47AD93}" type="datetime1">
              <a:rPr lang="tr-TR" smtClean="0"/>
              <a:t>29.10.2020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9B1678-C526-4C5A-BE0D-3F9ABBF7AE91}" type="slidenum">
              <a:rPr lang="en-US" smtClean="0"/>
              <a:t>‹#›</a:t>
            </a:fld>
            <a:endParaRPr lang="en-US"/>
          </a:p>
        </p:txBody>
      </p:sp>
    </p:spTree>
    <p:extLst>
      <p:ext uri="{BB962C8B-B14F-4D97-AF65-F5344CB8AC3E}">
        <p14:creationId xmlns:p14="http://schemas.microsoft.com/office/powerpoint/2010/main" val="26200699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lvl1pPr>
              <a:defRPr sz="4800"/>
            </a:lvl1pPr>
          </a:lstStyle>
          <a:p>
            <a:r>
              <a:rPr lang="tr-TR" dirty="0"/>
              <a:t>Asıl başlık stili için tıklatın</a:t>
            </a:r>
            <a:endParaRPr lang="en-US" dirty="0"/>
          </a:p>
        </p:txBody>
      </p:sp>
      <p:sp>
        <p:nvSpPr>
          <p:cNvPr id="3" name="Date Placeholder 2"/>
          <p:cNvSpPr>
            <a:spLocks noGrp="1"/>
          </p:cNvSpPr>
          <p:nvPr>
            <p:ph type="dt" sz="half" idx="10"/>
          </p:nvPr>
        </p:nvSpPr>
        <p:spPr/>
        <p:txBody>
          <a:bodyPr/>
          <a:lstStyle/>
          <a:p>
            <a:fld id="{27A9012A-06BD-411A-B107-6B76022D91E7}" type="datetime1">
              <a:rPr lang="tr-TR" smtClean="0"/>
              <a:t>29.10.2020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9B1678-C526-4C5A-BE0D-3F9ABBF7AE91}" type="slidenum">
              <a:rPr lang="en-US" smtClean="0"/>
              <a:t>‹#›</a:t>
            </a:fld>
            <a:endParaRPr lang="en-US"/>
          </a:p>
        </p:txBody>
      </p:sp>
    </p:spTree>
    <p:extLst>
      <p:ext uri="{BB962C8B-B14F-4D97-AF65-F5344CB8AC3E}">
        <p14:creationId xmlns:p14="http://schemas.microsoft.com/office/powerpoint/2010/main" val="42662911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4F076C-8811-4540-A4C9-2AC515838778}" type="datetime1">
              <a:rPr lang="tr-TR" smtClean="0"/>
              <a:t>29.10.2020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9B1678-C526-4C5A-BE0D-3F9ABBF7AE91}" type="slidenum">
              <a:rPr lang="en-US" smtClean="0"/>
              <a:t>‹#›</a:t>
            </a:fld>
            <a:endParaRPr lang="en-US"/>
          </a:p>
        </p:txBody>
      </p:sp>
    </p:spTree>
    <p:extLst>
      <p:ext uri="{BB962C8B-B14F-4D97-AF65-F5344CB8AC3E}">
        <p14:creationId xmlns:p14="http://schemas.microsoft.com/office/powerpoint/2010/main" val="33458384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tr-TR"/>
              <a:t>Asıl başlık stili için tıklatın</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tr-TR"/>
              <a:t>Asıl metin stillerini düzenle</a:t>
            </a:r>
          </a:p>
        </p:txBody>
      </p:sp>
      <p:sp>
        <p:nvSpPr>
          <p:cNvPr id="5" name="Date Placeholder 4"/>
          <p:cNvSpPr>
            <a:spLocks noGrp="1"/>
          </p:cNvSpPr>
          <p:nvPr>
            <p:ph type="dt" sz="half" idx="10"/>
          </p:nvPr>
        </p:nvSpPr>
        <p:spPr/>
        <p:txBody>
          <a:bodyPr/>
          <a:lstStyle/>
          <a:p>
            <a:fld id="{9A23D4B3-B22D-482D-AFF8-6515451843B8}" type="datetime1">
              <a:rPr lang="tr-TR" smtClean="0"/>
              <a:t>29.10.2020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DB9B1678-C526-4C5A-BE0D-3F9ABBF7AE91}" type="slidenum">
              <a:rPr lang="en-US" smtClean="0"/>
              <a:t>‹#›</a:t>
            </a:fld>
            <a:endParaRPr lang="en-US"/>
          </a:p>
        </p:txBody>
      </p:sp>
    </p:spTree>
    <p:extLst>
      <p:ext uri="{BB962C8B-B14F-4D97-AF65-F5344CB8AC3E}">
        <p14:creationId xmlns:p14="http://schemas.microsoft.com/office/powerpoint/2010/main" val="1684550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023400C-4EE4-4AB8-B233-972A6123B7DA}" type="datetime1">
              <a:rPr lang="tr-TR" smtClean="0"/>
              <a:t>29.10.2020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9B1678-C526-4C5A-BE0D-3F9ABBF7AE91}" type="slidenum">
              <a:rPr lang="en-US" smtClean="0"/>
              <a:t>‹#›</a:t>
            </a:fld>
            <a:endParaRPr lang="en-US"/>
          </a:p>
        </p:txBody>
      </p:sp>
    </p:spTree>
    <p:extLst>
      <p:ext uri="{BB962C8B-B14F-4D97-AF65-F5344CB8AC3E}">
        <p14:creationId xmlns:p14="http://schemas.microsoft.com/office/powerpoint/2010/main" val="15512826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2D8C8020-BDE3-4936-B708-C17DE7BCA1AF}" type="datetime1">
              <a:rPr lang="tr-TR" smtClean="0"/>
              <a:t>29.10.2020</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DB9B1678-C526-4C5A-BE0D-3F9ABBF7AE91}" type="slidenum">
              <a:rPr lang="en-US" smtClean="0"/>
              <a:t>‹#›</a:t>
            </a:fld>
            <a:endParaRPr lang="en-US"/>
          </a:p>
        </p:txBody>
      </p:sp>
    </p:spTree>
    <p:extLst>
      <p:ext uri="{BB962C8B-B14F-4D97-AF65-F5344CB8AC3E}">
        <p14:creationId xmlns:p14="http://schemas.microsoft.com/office/powerpoint/2010/main" val="3349151353"/>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3C97A9A-8567-44C7-9991-946B0D3B53E9}" type="datetime1">
              <a:rPr lang="tr-TR" smtClean="0"/>
              <a:t>29.10.2020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9B1678-C526-4C5A-BE0D-3F9ABBF7AE91}" type="slidenum">
              <a:rPr lang="en-US" smtClean="0"/>
              <a:t>‹#›</a:t>
            </a:fld>
            <a:endParaRPr lang="en-US"/>
          </a:p>
        </p:txBody>
      </p:sp>
    </p:spTree>
    <p:extLst>
      <p:ext uri="{BB962C8B-B14F-4D97-AF65-F5344CB8AC3E}">
        <p14:creationId xmlns:p14="http://schemas.microsoft.com/office/powerpoint/2010/main" val="17719527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F60BFE8-A2FF-4D66-A728-ECE8F8EEF15F}" type="datetime1">
              <a:rPr lang="tr-TR" smtClean="0"/>
              <a:t>29.10.2020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9B1678-C526-4C5A-BE0D-3F9ABBF7AE91}" type="slidenum">
              <a:rPr lang="en-US" smtClean="0"/>
              <a:t>‹#›</a:t>
            </a:fld>
            <a:endParaRPr lang="en-US"/>
          </a:p>
        </p:txBody>
      </p:sp>
    </p:spTree>
    <p:extLst>
      <p:ext uri="{BB962C8B-B14F-4D97-AF65-F5344CB8AC3E}">
        <p14:creationId xmlns:p14="http://schemas.microsoft.com/office/powerpoint/2010/main" val="1930779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tr-TR"/>
              <a:t>Asıl başlık stili için tıklatın</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2AD476D6-C9A3-48C6-8632-80BA71893031}" type="datetime1">
              <a:rPr lang="tr-TR" smtClean="0"/>
              <a:t>29.10.2020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9B1678-C526-4C5A-BE0D-3F9ABBF7AE91}" type="slidenum">
              <a:rPr lang="en-US" smtClean="0"/>
              <a:t>‹#›</a:t>
            </a:fld>
            <a:endParaRPr lang="en-US"/>
          </a:p>
        </p:txBody>
      </p:sp>
    </p:spTree>
    <p:extLst>
      <p:ext uri="{BB962C8B-B14F-4D97-AF65-F5344CB8AC3E}">
        <p14:creationId xmlns:p14="http://schemas.microsoft.com/office/powerpoint/2010/main" val="4150613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E9841E9-5346-4B18-BCE1-4D38674ADE3F}" type="datetime1">
              <a:rPr lang="tr-TR" smtClean="0"/>
              <a:t>29.10.2020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9B1678-C526-4C5A-BE0D-3F9ABBF7AE91}" type="slidenum">
              <a:rPr lang="en-US" smtClean="0"/>
              <a:t>‹#›</a:t>
            </a:fld>
            <a:endParaRPr lang="en-US"/>
          </a:p>
        </p:txBody>
      </p:sp>
    </p:spTree>
    <p:extLst>
      <p:ext uri="{BB962C8B-B14F-4D97-AF65-F5344CB8AC3E}">
        <p14:creationId xmlns:p14="http://schemas.microsoft.com/office/powerpoint/2010/main" val="1364494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45127" y="2507550"/>
            <a:ext cx="5156200" cy="36805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172200" y="2507550"/>
            <a:ext cx="5181601" cy="36805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8E3D9011-9D82-4B65-A63F-3D856C8BBBA4}" type="datetime1">
              <a:rPr lang="tr-TR" smtClean="0"/>
              <a:t>29.10.2020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9B1678-C526-4C5A-BE0D-3F9ABBF7AE91}" type="slidenum">
              <a:rPr lang="en-US" smtClean="0"/>
              <a:t>‹#›</a:t>
            </a:fld>
            <a:endParaRPr lang="en-US"/>
          </a:p>
        </p:txBody>
      </p:sp>
      <p:sp>
        <p:nvSpPr>
          <p:cNvPr id="10" name="Title 9"/>
          <p:cNvSpPr>
            <a:spLocks noGrp="1"/>
          </p:cNvSpPr>
          <p:nvPr>
            <p:ph type="title"/>
          </p:nvPr>
        </p:nvSpPr>
        <p:spPr/>
        <p:txBody>
          <a:bodyPr/>
          <a:lstStyle/>
          <a:p>
            <a:r>
              <a:rPr lang="tr-TR"/>
              <a:t>Asıl başlık stili için tıklatın</a:t>
            </a:r>
            <a:endParaRPr lang="en-US" dirty="0"/>
          </a:p>
        </p:txBody>
      </p:sp>
    </p:spTree>
    <p:extLst>
      <p:ext uri="{BB962C8B-B14F-4D97-AF65-F5344CB8AC3E}">
        <p14:creationId xmlns:p14="http://schemas.microsoft.com/office/powerpoint/2010/main" val="552573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Yalnızca Başlı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400A643-935D-40A6-B1C0-5E7F6BBACCC0}" type="datetime1">
              <a:rPr lang="tr-TR" smtClean="0"/>
              <a:t>29.10.2020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9B1678-C526-4C5A-BE0D-3F9ABBF7AE91}" type="slidenum">
              <a:rPr lang="en-US" smtClean="0"/>
              <a:t>‹#›</a:t>
            </a:fld>
            <a:endParaRPr lang="en-US"/>
          </a:p>
        </p:txBody>
      </p:sp>
      <p:sp>
        <p:nvSpPr>
          <p:cNvPr id="6" name="Title 5"/>
          <p:cNvSpPr>
            <a:spLocks noGrp="1"/>
          </p:cNvSpPr>
          <p:nvPr>
            <p:ph type="title"/>
          </p:nvPr>
        </p:nvSpPr>
        <p:spPr/>
        <p:txBody>
          <a:bodyPr/>
          <a:lstStyle/>
          <a:p>
            <a:r>
              <a:rPr lang="tr-TR"/>
              <a:t>Asıl başlık stili için tıklatın</a:t>
            </a:r>
            <a:endParaRPr lang="en-US"/>
          </a:p>
        </p:txBody>
      </p:sp>
    </p:spTree>
    <p:extLst>
      <p:ext uri="{BB962C8B-B14F-4D97-AF65-F5344CB8AC3E}">
        <p14:creationId xmlns:p14="http://schemas.microsoft.com/office/powerpoint/2010/main" val="3423153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97200F-26BF-4264-8371-09D1DCD03304}" type="datetime1">
              <a:rPr lang="tr-TR" smtClean="0"/>
              <a:t>29.10.2020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9B1678-C526-4C5A-BE0D-3F9ABBF7AE91}" type="slidenum">
              <a:rPr lang="en-US" smtClean="0"/>
              <a:t>‹#›</a:t>
            </a:fld>
            <a:endParaRPr lang="en-US"/>
          </a:p>
        </p:txBody>
      </p:sp>
    </p:spTree>
    <p:extLst>
      <p:ext uri="{BB962C8B-B14F-4D97-AF65-F5344CB8AC3E}">
        <p14:creationId xmlns:p14="http://schemas.microsoft.com/office/powerpoint/2010/main" val="1373941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tr-TR"/>
              <a:t>Asıl başlık stili için tıklatın</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5C91469-5ACE-4567-BD5C-0904D0CE87E9}" type="datetime1">
              <a:rPr lang="tr-TR" smtClean="0"/>
              <a:t>29.10.2020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9B1678-C526-4C5A-BE0D-3F9ABBF7AE91}" type="slidenum">
              <a:rPr lang="en-US" smtClean="0"/>
              <a:t>‹#›</a:t>
            </a:fld>
            <a:endParaRPr lang="en-US"/>
          </a:p>
        </p:txBody>
      </p:sp>
    </p:spTree>
    <p:extLst>
      <p:ext uri="{BB962C8B-B14F-4D97-AF65-F5344CB8AC3E}">
        <p14:creationId xmlns:p14="http://schemas.microsoft.com/office/powerpoint/2010/main" val="2210841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tr-TR"/>
              <a:t>Asıl başlık stili için tıklatın</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40DAB180-1A5E-4A99-A583-53B8D1122DE1}" type="datetime1">
              <a:rPr lang="tr-TR" smtClean="0"/>
              <a:t>29.10.2020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9B1678-C526-4C5A-BE0D-3F9ABBF7AE91}" type="slidenum">
              <a:rPr lang="en-US" smtClean="0"/>
              <a:t>‹#›</a:t>
            </a:fld>
            <a:endParaRPr lang="en-US"/>
          </a:p>
        </p:txBody>
      </p:sp>
    </p:spTree>
    <p:extLst>
      <p:ext uri="{BB962C8B-B14F-4D97-AF65-F5344CB8AC3E}">
        <p14:creationId xmlns:p14="http://schemas.microsoft.com/office/powerpoint/2010/main" val="3095443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1C8A8F51-CDEF-4929-A635-26B0277590C3}" type="datetime1">
              <a:rPr lang="tr-TR" smtClean="0"/>
              <a:t>29.10.2020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DB9B1678-C526-4C5A-BE0D-3F9ABBF7AE91}" type="slidenum">
              <a:rPr lang="en-US" smtClean="0"/>
              <a:t>‹#›</a:t>
            </a:fld>
            <a:endParaRPr lang="en-US"/>
          </a:p>
        </p:txBody>
      </p:sp>
    </p:spTree>
    <p:extLst>
      <p:ext uri="{BB962C8B-B14F-4D97-AF65-F5344CB8AC3E}">
        <p14:creationId xmlns:p14="http://schemas.microsoft.com/office/powerpoint/2010/main" val="4011749198"/>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780F6A2D-8B28-4C92-9C4E-65A8E036788E}" type="datetime1">
              <a:rPr lang="tr-TR" smtClean="0"/>
              <a:t>29.10.2020</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DB9B1678-C526-4C5A-BE0D-3F9ABBF7AE91}" type="slidenum">
              <a:rPr lang="en-US" smtClean="0"/>
              <a:t>‹#›</a:t>
            </a:fld>
            <a:endParaRPr lang="en-US"/>
          </a:p>
        </p:txBody>
      </p:sp>
    </p:spTree>
    <p:extLst>
      <p:ext uri="{BB962C8B-B14F-4D97-AF65-F5344CB8AC3E}">
        <p14:creationId xmlns:p14="http://schemas.microsoft.com/office/powerpoint/2010/main" val="3580944894"/>
      </p:ext>
    </p:extLst>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Lst>
  <p:hf hdr="0" ftr="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524437" y="411315"/>
            <a:ext cx="11004176" cy="2972341"/>
          </a:xfrm>
        </p:spPr>
        <p:txBody>
          <a:bodyPr>
            <a:noAutofit/>
          </a:bodyPr>
          <a:lstStyle/>
          <a:p>
            <a:pPr algn="ctr"/>
            <a:br>
              <a:rPr lang="en-US" sz="11500" b="1" dirty="0"/>
            </a:br>
            <a:r>
              <a:rPr lang="en-US" sz="5400" b="1" dirty="0"/>
              <a:t>COSMIC Light vs COSMIC Classic Manual: Case Studies in Functional Size Measurement</a:t>
            </a:r>
            <a:endParaRPr lang="en-US" sz="11500" b="1" dirty="0"/>
          </a:p>
        </p:txBody>
      </p:sp>
      <p:sp>
        <p:nvSpPr>
          <p:cNvPr id="3" name="Alt Başlık 2"/>
          <p:cNvSpPr>
            <a:spLocks noGrp="1"/>
          </p:cNvSpPr>
          <p:nvPr>
            <p:ph type="subTitle" idx="1"/>
          </p:nvPr>
        </p:nvSpPr>
        <p:spPr>
          <a:xfrm>
            <a:off x="403413" y="3288132"/>
            <a:ext cx="11125200" cy="1645920"/>
          </a:xfrm>
        </p:spPr>
        <p:txBody>
          <a:bodyPr>
            <a:noAutofit/>
          </a:bodyPr>
          <a:lstStyle/>
          <a:p>
            <a:pPr algn="ctr"/>
            <a:endParaRPr lang="tr-TR" dirty="0"/>
          </a:p>
          <a:p>
            <a:pPr algn="ctr"/>
            <a:r>
              <a:rPr lang="tr-TR" sz="2800" b="1" dirty="0"/>
              <a:t> Tuna Hacaloglu, </a:t>
            </a:r>
            <a:r>
              <a:rPr lang="tr-TR" sz="2800" b="1" dirty="0" err="1"/>
              <a:t>Huseyin</a:t>
            </a:r>
            <a:r>
              <a:rPr lang="tr-TR" sz="2800" b="1" dirty="0"/>
              <a:t> Unlu, Onur Demirors, </a:t>
            </a:r>
            <a:r>
              <a:rPr lang="tr-TR" sz="2800" b="1" dirty="0" err="1"/>
              <a:t>Alain</a:t>
            </a:r>
            <a:r>
              <a:rPr lang="tr-TR" sz="2800" b="1" dirty="0"/>
              <a:t> Abran</a:t>
            </a:r>
          </a:p>
        </p:txBody>
      </p:sp>
      <p:pic>
        <p:nvPicPr>
          <p:cNvPr id="4" name="Picture 2" descr="Cosmic Sizing Logo">
            <a:extLst>
              <a:ext uri="{FF2B5EF4-FFF2-40B4-BE49-F238E27FC236}">
                <a16:creationId xmlns:a16="http://schemas.microsoft.com/office/drawing/2014/main" id="{6DC2D86A-270D-294F-B0E9-734995B154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4435" y="5476512"/>
            <a:ext cx="1823772" cy="102925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WSM Mensura Logo">
            <a:extLst>
              <a:ext uri="{FF2B5EF4-FFF2-40B4-BE49-F238E27FC236}">
                <a16:creationId xmlns:a16="http://schemas.microsoft.com/office/drawing/2014/main" id="{360563F5-4FD3-E646-9945-EC8340EB55C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00055" y="4351278"/>
            <a:ext cx="3252939" cy="582774"/>
          </a:xfrm>
          <a:prstGeom prst="rect">
            <a:avLst/>
          </a:prstGeom>
          <a:noFill/>
          <a:extLst>
            <a:ext uri="{909E8E84-426E-40DD-AFC4-6F175D3DCCD1}">
              <a14:hiddenFill xmlns:a14="http://schemas.microsoft.com/office/drawing/2010/main">
                <a:solidFill>
                  <a:srgbClr val="FFFFFF"/>
                </a:solidFill>
              </a14:hiddenFill>
            </a:ext>
          </a:extLst>
        </p:spPr>
      </p:pic>
      <p:sp>
        <p:nvSpPr>
          <p:cNvPr id="6" name="Dikdörtgen 5">
            <a:extLst>
              <a:ext uri="{FF2B5EF4-FFF2-40B4-BE49-F238E27FC236}">
                <a16:creationId xmlns:a16="http://schemas.microsoft.com/office/drawing/2014/main" id="{34187B82-60BA-3244-A797-265686EB7331}"/>
              </a:ext>
            </a:extLst>
          </p:cNvPr>
          <p:cNvSpPr/>
          <p:nvPr/>
        </p:nvSpPr>
        <p:spPr>
          <a:xfrm>
            <a:off x="2978524" y="4934052"/>
            <a:ext cx="6096000" cy="707886"/>
          </a:xfrm>
          <a:prstGeom prst="rect">
            <a:avLst/>
          </a:prstGeom>
        </p:spPr>
        <p:txBody>
          <a:bodyPr>
            <a:spAutoFit/>
          </a:bodyPr>
          <a:lstStyle/>
          <a:p>
            <a:pPr algn="ctr"/>
            <a:r>
              <a:rPr lang="tr-TR" sz="2000" b="1" dirty="0" err="1">
                <a:solidFill>
                  <a:schemeClr val="bg1"/>
                </a:solidFill>
                <a:latin typeface="+mj-lt"/>
              </a:rPr>
              <a:t>October</a:t>
            </a:r>
            <a:r>
              <a:rPr lang="tr-TR" sz="2000" b="1" dirty="0">
                <a:solidFill>
                  <a:schemeClr val="bg1"/>
                </a:solidFill>
                <a:latin typeface="+mj-lt"/>
              </a:rPr>
              <a:t> 29-30, 2020</a:t>
            </a:r>
          </a:p>
          <a:p>
            <a:pPr algn="ctr"/>
            <a:r>
              <a:rPr lang="tr-TR" sz="2000" b="1" dirty="0">
                <a:solidFill>
                  <a:schemeClr val="bg1"/>
                </a:solidFill>
                <a:latin typeface="+mj-lt"/>
              </a:rPr>
              <a:t> </a:t>
            </a:r>
            <a:r>
              <a:rPr lang="tr-TR" sz="2000" b="1" dirty="0" err="1">
                <a:solidFill>
                  <a:schemeClr val="bg1"/>
                </a:solidFill>
                <a:latin typeface="+mj-lt"/>
              </a:rPr>
              <a:t>Mexico</a:t>
            </a:r>
            <a:r>
              <a:rPr lang="tr-TR" sz="2000" b="1" dirty="0">
                <a:solidFill>
                  <a:schemeClr val="bg1"/>
                </a:solidFill>
                <a:latin typeface="+mj-lt"/>
              </a:rPr>
              <a:t> City</a:t>
            </a:r>
          </a:p>
        </p:txBody>
      </p:sp>
    </p:spTree>
    <p:extLst>
      <p:ext uri="{BB962C8B-B14F-4D97-AF65-F5344CB8AC3E}">
        <p14:creationId xmlns:p14="http://schemas.microsoft.com/office/powerpoint/2010/main" val="22737094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D24A831-C0F7-D744-A370-7A9DF3B381F1}"/>
              </a:ext>
            </a:extLst>
          </p:cNvPr>
          <p:cNvSpPr>
            <a:spLocks noGrp="1"/>
          </p:cNvSpPr>
          <p:nvPr>
            <p:ph type="title"/>
          </p:nvPr>
        </p:nvSpPr>
        <p:spPr/>
        <p:txBody>
          <a:bodyPr/>
          <a:lstStyle/>
          <a:p>
            <a:r>
              <a:rPr lang="en-US" dirty="0"/>
              <a:t> Case Selection Criteria</a:t>
            </a:r>
          </a:p>
        </p:txBody>
      </p:sp>
      <p:sp>
        <p:nvSpPr>
          <p:cNvPr id="3" name="İçerik Yer Tutucusu 2">
            <a:extLst>
              <a:ext uri="{FF2B5EF4-FFF2-40B4-BE49-F238E27FC236}">
                <a16:creationId xmlns:a16="http://schemas.microsoft.com/office/drawing/2014/main" id="{7A95349B-BF54-A249-9DE0-3F3D7FA7E997}"/>
              </a:ext>
            </a:extLst>
          </p:cNvPr>
          <p:cNvSpPr>
            <a:spLocks noGrp="1"/>
          </p:cNvSpPr>
          <p:nvPr>
            <p:ph idx="1"/>
          </p:nvPr>
        </p:nvSpPr>
        <p:spPr/>
        <p:txBody>
          <a:bodyPr/>
          <a:lstStyle/>
          <a:p>
            <a:r>
              <a:rPr lang="tr-TR" dirty="0"/>
              <a:t> </a:t>
            </a:r>
            <a:r>
              <a:rPr lang="tr-TR" i="1" dirty="0"/>
              <a:t>C</a:t>
            </a:r>
            <a:r>
              <a:rPr lang="en-US" i="1" dirty="0" err="1"/>
              <a:t>riterion</a:t>
            </a:r>
            <a:r>
              <a:rPr lang="en-US" i="1" dirty="0"/>
              <a:t> 1: </a:t>
            </a:r>
            <a:r>
              <a:rPr lang="en-US" dirty="0"/>
              <a:t>projects that measurers were not familiar with, in order to ensure the objectivity in the measurement process. </a:t>
            </a:r>
          </a:p>
          <a:p>
            <a:r>
              <a:rPr lang="en-US" dirty="0"/>
              <a:t> </a:t>
            </a:r>
            <a:r>
              <a:rPr lang="en-US" i="1" dirty="0"/>
              <a:t>Criterion 2: </a:t>
            </a:r>
            <a:r>
              <a:rPr lang="en-US" dirty="0"/>
              <a:t>measurers’ ability to understand the project domain. </a:t>
            </a:r>
          </a:p>
          <a:p>
            <a:r>
              <a:rPr lang="en-US" dirty="0"/>
              <a:t> </a:t>
            </a:r>
            <a:r>
              <a:rPr lang="en-US" i="1" dirty="0"/>
              <a:t>Criterion 3: </a:t>
            </a:r>
            <a:r>
              <a:rPr lang="en-US" dirty="0"/>
              <a:t>availability of functional requirements documentation at an understandable level of detail for both measurers. </a:t>
            </a:r>
          </a:p>
        </p:txBody>
      </p:sp>
      <p:sp>
        <p:nvSpPr>
          <p:cNvPr id="4" name="Veri Yer Tutucusu 3">
            <a:extLst>
              <a:ext uri="{FF2B5EF4-FFF2-40B4-BE49-F238E27FC236}">
                <a16:creationId xmlns:a16="http://schemas.microsoft.com/office/drawing/2014/main" id="{37E8EB9C-47AA-414A-AD1F-1C0F6A0BFA66}"/>
              </a:ext>
            </a:extLst>
          </p:cNvPr>
          <p:cNvSpPr>
            <a:spLocks noGrp="1"/>
          </p:cNvSpPr>
          <p:nvPr>
            <p:ph type="dt" sz="half" idx="10"/>
          </p:nvPr>
        </p:nvSpPr>
        <p:spPr/>
        <p:txBody>
          <a:bodyPr/>
          <a:lstStyle/>
          <a:p>
            <a:fld id="{9504EB61-E4CA-4BBC-BC10-2103A5D07BE5}" type="datetime1">
              <a:rPr lang="tr-TR" smtClean="0"/>
              <a:t>29.10.2020</a:t>
            </a:fld>
            <a:endParaRPr lang="en-US"/>
          </a:p>
        </p:txBody>
      </p:sp>
      <p:sp>
        <p:nvSpPr>
          <p:cNvPr id="5" name="Slayt Numarası Yer Tutucusu 4">
            <a:extLst>
              <a:ext uri="{FF2B5EF4-FFF2-40B4-BE49-F238E27FC236}">
                <a16:creationId xmlns:a16="http://schemas.microsoft.com/office/drawing/2014/main" id="{675D1626-DB2F-8442-B8C9-2CC8D0586B50}"/>
              </a:ext>
            </a:extLst>
          </p:cNvPr>
          <p:cNvSpPr>
            <a:spLocks noGrp="1"/>
          </p:cNvSpPr>
          <p:nvPr>
            <p:ph type="sldNum" sz="quarter" idx="12"/>
          </p:nvPr>
        </p:nvSpPr>
        <p:spPr/>
        <p:txBody>
          <a:bodyPr/>
          <a:lstStyle/>
          <a:p>
            <a:fld id="{DB9B1678-C526-4C5A-BE0D-3F9ABBF7AE91}" type="slidenum">
              <a:rPr lang="en-US" smtClean="0"/>
              <a:t>10</a:t>
            </a:fld>
            <a:endParaRPr lang="en-US"/>
          </a:p>
        </p:txBody>
      </p:sp>
      <p:pic>
        <p:nvPicPr>
          <p:cNvPr id="6" name="Picture 2" descr="Cosmic Sizing Logo">
            <a:extLst>
              <a:ext uri="{FF2B5EF4-FFF2-40B4-BE49-F238E27FC236}">
                <a16:creationId xmlns:a16="http://schemas.microsoft.com/office/drawing/2014/main" id="{AF51C6FC-EFF6-F740-8C2A-EB1096936D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73235" y="347840"/>
            <a:ext cx="1823772" cy="102925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IWSM Mensura Logo">
            <a:extLst>
              <a:ext uri="{FF2B5EF4-FFF2-40B4-BE49-F238E27FC236}">
                <a16:creationId xmlns:a16="http://schemas.microsoft.com/office/drawing/2014/main" id="{CE97FE3B-7939-6B47-8A8B-8C23A16128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91859" y="1600138"/>
            <a:ext cx="2016041" cy="361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4095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6472183-0B81-CE4B-9E35-1982F9F60BED}"/>
              </a:ext>
            </a:extLst>
          </p:cNvPr>
          <p:cNvSpPr>
            <a:spLocks noGrp="1"/>
          </p:cNvSpPr>
          <p:nvPr>
            <p:ph type="title"/>
          </p:nvPr>
        </p:nvSpPr>
        <p:spPr/>
        <p:txBody>
          <a:bodyPr/>
          <a:lstStyle/>
          <a:p>
            <a:r>
              <a:rPr lang="en-US" dirty="0"/>
              <a:t> Data Collection Procedure</a:t>
            </a:r>
          </a:p>
        </p:txBody>
      </p:sp>
      <p:sp>
        <p:nvSpPr>
          <p:cNvPr id="3" name="İçerik Yer Tutucusu 2">
            <a:extLst>
              <a:ext uri="{FF2B5EF4-FFF2-40B4-BE49-F238E27FC236}">
                <a16:creationId xmlns:a16="http://schemas.microsoft.com/office/drawing/2014/main" id="{853651D9-46F7-F24C-A231-B2034A901A1F}"/>
              </a:ext>
            </a:extLst>
          </p:cNvPr>
          <p:cNvSpPr>
            <a:spLocks noGrp="1"/>
          </p:cNvSpPr>
          <p:nvPr>
            <p:ph idx="1"/>
          </p:nvPr>
        </p:nvSpPr>
        <p:spPr/>
        <p:txBody>
          <a:bodyPr/>
          <a:lstStyle/>
          <a:p>
            <a:r>
              <a:rPr lang="en-US" dirty="0"/>
              <a:t> CFP values obtained as a result of COSMIC Functional Size Measurement</a:t>
            </a:r>
          </a:p>
          <a:p>
            <a:r>
              <a:rPr lang="en-US" dirty="0"/>
              <a:t> Time spent for measuring the functional size</a:t>
            </a:r>
          </a:p>
          <a:p>
            <a:r>
              <a:rPr lang="en-US" dirty="0"/>
              <a:t> Assumptions and comments</a:t>
            </a:r>
          </a:p>
          <a:p>
            <a:endParaRPr lang="en-US" dirty="0"/>
          </a:p>
        </p:txBody>
      </p:sp>
      <p:sp>
        <p:nvSpPr>
          <p:cNvPr id="4" name="Veri Yer Tutucusu 3">
            <a:extLst>
              <a:ext uri="{FF2B5EF4-FFF2-40B4-BE49-F238E27FC236}">
                <a16:creationId xmlns:a16="http://schemas.microsoft.com/office/drawing/2014/main" id="{D2717212-4271-B44B-A941-804E26BDA43F}"/>
              </a:ext>
            </a:extLst>
          </p:cNvPr>
          <p:cNvSpPr>
            <a:spLocks noGrp="1"/>
          </p:cNvSpPr>
          <p:nvPr>
            <p:ph type="dt" sz="half" idx="10"/>
          </p:nvPr>
        </p:nvSpPr>
        <p:spPr/>
        <p:txBody>
          <a:bodyPr/>
          <a:lstStyle/>
          <a:p>
            <a:fld id="{9504EB61-E4CA-4BBC-BC10-2103A5D07BE5}" type="datetime1">
              <a:rPr lang="tr-TR" smtClean="0"/>
              <a:t>29.10.2020</a:t>
            </a:fld>
            <a:endParaRPr lang="en-US"/>
          </a:p>
        </p:txBody>
      </p:sp>
      <p:sp>
        <p:nvSpPr>
          <p:cNvPr id="5" name="Slayt Numarası Yer Tutucusu 4">
            <a:extLst>
              <a:ext uri="{FF2B5EF4-FFF2-40B4-BE49-F238E27FC236}">
                <a16:creationId xmlns:a16="http://schemas.microsoft.com/office/drawing/2014/main" id="{68EF6F2B-8761-0C45-BCAE-5C80F53B59B7}"/>
              </a:ext>
            </a:extLst>
          </p:cNvPr>
          <p:cNvSpPr>
            <a:spLocks noGrp="1"/>
          </p:cNvSpPr>
          <p:nvPr>
            <p:ph type="sldNum" sz="quarter" idx="12"/>
          </p:nvPr>
        </p:nvSpPr>
        <p:spPr/>
        <p:txBody>
          <a:bodyPr/>
          <a:lstStyle/>
          <a:p>
            <a:fld id="{DB9B1678-C526-4C5A-BE0D-3F9ABBF7AE91}" type="slidenum">
              <a:rPr lang="en-US" smtClean="0"/>
              <a:t>11</a:t>
            </a:fld>
            <a:endParaRPr lang="en-US"/>
          </a:p>
        </p:txBody>
      </p:sp>
      <p:pic>
        <p:nvPicPr>
          <p:cNvPr id="6" name="Picture 2" descr="Cosmic Sizing Logo">
            <a:extLst>
              <a:ext uri="{FF2B5EF4-FFF2-40B4-BE49-F238E27FC236}">
                <a16:creationId xmlns:a16="http://schemas.microsoft.com/office/drawing/2014/main" id="{8B06F399-10F4-EF42-8BF6-7AAEA32B32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73235" y="347840"/>
            <a:ext cx="1823772" cy="102925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IWSM Mensura Logo">
            <a:extLst>
              <a:ext uri="{FF2B5EF4-FFF2-40B4-BE49-F238E27FC236}">
                <a16:creationId xmlns:a16="http://schemas.microsoft.com/office/drawing/2014/main" id="{EF22BD75-0337-2442-9691-26F25A1872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91859" y="1600138"/>
            <a:ext cx="2016041" cy="361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6159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C134ED-99DD-4F46-B041-780AE25B2EBF}"/>
              </a:ext>
            </a:extLst>
          </p:cNvPr>
          <p:cNvSpPr>
            <a:spLocks noGrp="1"/>
          </p:cNvSpPr>
          <p:nvPr>
            <p:ph type="title"/>
          </p:nvPr>
        </p:nvSpPr>
        <p:spPr/>
        <p:txBody>
          <a:bodyPr/>
          <a:lstStyle/>
          <a:p>
            <a:r>
              <a:rPr lang="en-US" dirty="0"/>
              <a:t>Measurement Planning</a:t>
            </a:r>
          </a:p>
        </p:txBody>
      </p:sp>
      <p:sp>
        <p:nvSpPr>
          <p:cNvPr id="4" name="Veri Yer Tutucusu 3">
            <a:extLst>
              <a:ext uri="{FF2B5EF4-FFF2-40B4-BE49-F238E27FC236}">
                <a16:creationId xmlns:a16="http://schemas.microsoft.com/office/drawing/2014/main" id="{47752D1F-F360-CA4E-B582-93C516A4D8FF}"/>
              </a:ext>
            </a:extLst>
          </p:cNvPr>
          <p:cNvSpPr>
            <a:spLocks noGrp="1"/>
          </p:cNvSpPr>
          <p:nvPr>
            <p:ph type="dt" sz="half" idx="10"/>
          </p:nvPr>
        </p:nvSpPr>
        <p:spPr/>
        <p:txBody>
          <a:bodyPr/>
          <a:lstStyle/>
          <a:p>
            <a:fld id="{9504EB61-E4CA-4BBC-BC10-2103A5D07BE5}" type="datetime1">
              <a:rPr lang="tr-TR" smtClean="0"/>
              <a:t>29.10.2020</a:t>
            </a:fld>
            <a:endParaRPr lang="en-US"/>
          </a:p>
        </p:txBody>
      </p:sp>
      <p:sp>
        <p:nvSpPr>
          <p:cNvPr id="5" name="Slayt Numarası Yer Tutucusu 4">
            <a:extLst>
              <a:ext uri="{FF2B5EF4-FFF2-40B4-BE49-F238E27FC236}">
                <a16:creationId xmlns:a16="http://schemas.microsoft.com/office/drawing/2014/main" id="{044D33DE-BFB9-424D-90FC-FBA0370C7E69}"/>
              </a:ext>
            </a:extLst>
          </p:cNvPr>
          <p:cNvSpPr>
            <a:spLocks noGrp="1"/>
          </p:cNvSpPr>
          <p:nvPr>
            <p:ph type="sldNum" sz="quarter" idx="12"/>
          </p:nvPr>
        </p:nvSpPr>
        <p:spPr/>
        <p:txBody>
          <a:bodyPr/>
          <a:lstStyle/>
          <a:p>
            <a:fld id="{DB9B1678-C526-4C5A-BE0D-3F9ABBF7AE91}" type="slidenum">
              <a:rPr lang="en-US" smtClean="0"/>
              <a:t>12</a:t>
            </a:fld>
            <a:endParaRPr lang="en-US"/>
          </a:p>
        </p:txBody>
      </p:sp>
      <p:pic>
        <p:nvPicPr>
          <p:cNvPr id="44" name="Resim 43">
            <a:extLst>
              <a:ext uri="{FF2B5EF4-FFF2-40B4-BE49-F238E27FC236}">
                <a16:creationId xmlns:a16="http://schemas.microsoft.com/office/drawing/2014/main" id="{54541945-6CC6-244C-A196-AFCADB3CBDEC}"/>
              </a:ext>
            </a:extLst>
          </p:cNvPr>
          <p:cNvPicPr>
            <a:picLocks noChangeAspect="1"/>
          </p:cNvPicPr>
          <p:nvPr/>
        </p:nvPicPr>
        <p:blipFill>
          <a:blip r:embed="rId2"/>
          <a:stretch>
            <a:fillRect/>
          </a:stretch>
        </p:blipFill>
        <p:spPr>
          <a:xfrm>
            <a:off x="198608" y="2436530"/>
            <a:ext cx="11690006" cy="3439882"/>
          </a:xfrm>
          <a:prstGeom prst="rect">
            <a:avLst/>
          </a:prstGeom>
        </p:spPr>
      </p:pic>
      <p:pic>
        <p:nvPicPr>
          <p:cNvPr id="45" name="Picture 2" descr="Cosmic Sizing Logo">
            <a:extLst>
              <a:ext uri="{FF2B5EF4-FFF2-40B4-BE49-F238E27FC236}">
                <a16:creationId xmlns:a16="http://schemas.microsoft.com/office/drawing/2014/main" id="{79B564AE-44A5-0946-B65F-E80AED47FC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73235" y="347840"/>
            <a:ext cx="1823772" cy="1029258"/>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4" descr="IWSM Mensura Logo">
            <a:extLst>
              <a:ext uri="{FF2B5EF4-FFF2-40B4-BE49-F238E27FC236}">
                <a16:creationId xmlns:a16="http://schemas.microsoft.com/office/drawing/2014/main" id="{C1DECA48-5B90-2849-973F-B488F92EEC3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91859" y="1600138"/>
            <a:ext cx="2016041" cy="361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6781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Description</a:t>
            </a:r>
            <a:r>
              <a:rPr lang="tr-TR" dirty="0"/>
              <a:t> of </a:t>
            </a:r>
            <a:r>
              <a:rPr lang="tr-TR" dirty="0" err="1"/>
              <a:t>the</a:t>
            </a:r>
            <a:r>
              <a:rPr lang="tr-TR" dirty="0"/>
              <a:t> </a:t>
            </a:r>
            <a:r>
              <a:rPr lang="tr-TR" dirty="0" err="1"/>
              <a:t>Measurers</a:t>
            </a:r>
            <a:endParaRPr lang="en-US" dirty="0"/>
          </a:p>
        </p:txBody>
      </p:sp>
      <p:sp>
        <p:nvSpPr>
          <p:cNvPr id="3" name="İçerik Yer Tutucusu 2"/>
          <p:cNvSpPr>
            <a:spLocks noGrp="1"/>
          </p:cNvSpPr>
          <p:nvPr>
            <p:ph idx="1"/>
          </p:nvPr>
        </p:nvSpPr>
        <p:spPr/>
        <p:txBody>
          <a:bodyPr/>
          <a:lstStyle/>
          <a:p>
            <a:r>
              <a:rPr lang="tr-TR" dirty="0"/>
              <a:t> </a:t>
            </a:r>
            <a:r>
              <a:rPr lang="tr-TR" dirty="0" err="1"/>
              <a:t>Measurement</a:t>
            </a:r>
            <a:r>
              <a:rPr lang="tr-TR" dirty="0"/>
              <a:t> is </a:t>
            </a:r>
            <a:r>
              <a:rPr lang="tr-TR" dirty="0" err="1"/>
              <a:t>planned</a:t>
            </a:r>
            <a:r>
              <a:rPr lang="tr-TR" dirty="0"/>
              <a:t> </a:t>
            </a:r>
            <a:r>
              <a:rPr lang="tr-TR" dirty="0" err="1"/>
              <a:t>with</a:t>
            </a:r>
            <a:r>
              <a:rPr lang="tr-TR" dirty="0"/>
              <a:t> 2 </a:t>
            </a:r>
            <a:r>
              <a:rPr lang="tr-TR" dirty="0" err="1"/>
              <a:t>independent</a:t>
            </a:r>
            <a:r>
              <a:rPr lang="tr-TR" dirty="0"/>
              <a:t> </a:t>
            </a:r>
            <a:r>
              <a:rPr lang="tr-TR" dirty="0" err="1"/>
              <a:t>measurers</a:t>
            </a:r>
            <a:endParaRPr lang="tr-TR" dirty="0"/>
          </a:p>
          <a:p>
            <a:pPr lvl="2"/>
            <a:r>
              <a:rPr lang="en-US" dirty="0"/>
              <a:t>Measurer 1  has three years of</a:t>
            </a:r>
            <a:r>
              <a:rPr lang="tr-TR" dirty="0"/>
              <a:t> </a:t>
            </a:r>
            <a:r>
              <a:rPr lang="en-US" dirty="0"/>
              <a:t>experience with the COSMIC FSM method, and </a:t>
            </a:r>
            <a:endParaRPr lang="tr-TR" dirty="0"/>
          </a:p>
          <a:p>
            <a:pPr lvl="2"/>
            <a:r>
              <a:rPr lang="en-US" dirty="0"/>
              <a:t>Measurer 2 has one year of</a:t>
            </a:r>
            <a:r>
              <a:rPr lang="tr-TR" dirty="0"/>
              <a:t> </a:t>
            </a:r>
            <a:r>
              <a:rPr lang="en-US" dirty="0"/>
              <a:t>experience with COSMIC FSM method. </a:t>
            </a:r>
            <a:endParaRPr lang="tr-TR" dirty="0"/>
          </a:p>
          <a:p>
            <a:pPr lvl="2"/>
            <a:r>
              <a:rPr lang="en-US" dirty="0"/>
              <a:t>The measurers have not taken the</a:t>
            </a:r>
            <a:r>
              <a:rPr lang="tr-TR" dirty="0"/>
              <a:t> </a:t>
            </a:r>
            <a:r>
              <a:rPr lang="en-US" dirty="0"/>
              <a:t>certification exam; </a:t>
            </a:r>
            <a:endParaRPr lang="tr-TR" dirty="0"/>
          </a:p>
          <a:p>
            <a:pPr lvl="2"/>
            <a:r>
              <a:rPr lang="en-US" dirty="0"/>
              <a:t>have taken a formal COSMIC course and together</a:t>
            </a:r>
            <a:r>
              <a:rPr lang="tr-TR" dirty="0"/>
              <a:t> </a:t>
            </a:r>
            <a:r>
              <a:rPr lang="en-US" dirty="0"/>
              <a:t>they have measured more than 20 projects with over 5,000 function points.</a:t>
            </a:r>
          </a:p>
        </p:txBody>
      </p:sp>
      <p:sp>
        <p:nvSpPr>
          <p:cNvPr id="4" name="Veri Yer Tutucusu 3"/>
          <p:cNvSpPr>
            <a:spLocks noGrp="1"/>
          </p:cNvSpPr>
          <p:nvPr>
            <p:ph type="dt" sz="half" idx="10"/>
          </p:nvPr>
        </p:nvSpPr>
        <p:spPr/>
        <p:txBody>
          <a:bodyPr/>
          <a:lstStyle/>
          <a:p>
            <a:fld id="{9504EB61-E4CA-4BBC-BC10-2103A5D07BE5}" type="datetime1">
              <a:rPr lang="tr-TR" smtClean="0"/>
              <a:t>29.10.2020</a:t>
            </a:fld>
            <a:endParaRPr lang="en-US"/>
          </a:p>
        </p:txBody>
      </p:sp>
      <p:sp>
        <p:nvSpPr>
          <p:cNvPr id="5" name="Slayt Numarası Yer Tutucusu 4"/>
          <p:cNvSpPr>
            <a:spLocks noGrp="1"/>
          </p:cNvSpPr>
          <p:nvPr>
            <p:ph type="sldNum" sz="quarter" idx="12"/>
          </p:nvPr>
        </p:nvSpPr>
        <p:spPr/>
        <p:txBody>
          <a:bodyPr/>
          <a:lstStyle/>
          <a:p>
            <a:fld id="{DB9B1678-C526-4C5A-BE0D-3F9ABBF7AE91}" type="slidenum">
              <a:rPr lang="en-US" smtClean="0"/>
              <a:t>13</a:t>
            </a:fld>
            <a:endParaRPr lang="en-US"/>
          </a:p>
        </p:txBody>
      </p:sp>
      <p:pic>
        <p:nvPicPr>
          <p:cNvPr id="6" name="Picture 2" descr="Cosmic Sizing Logo">
            <a:extLst>
              <a:ext uri="{FF2B5EF4-FFF2-40B4-BE49-F238E27FC236}">
                <a16:creationId xmlns:a16="http://schemas.microsoft.com/office/drawing/2014/main" id="{01A44A19-FE0F-AB4D-8209-8EE4E30C00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73235" y="347840"/>
            <a:ext cx="1823772" cy="102925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IWSM Mensura Logo">
            <a:extLst>
              <a:ext uri="{FF2B5EF4-FFF2-40B4-BE49-F238E27FC236}">
                <a16:creationId xmlns:a16="http://schemas.microsoft.com/office/drawing/2014/main" id="{2E29A533-0773-0042-8ED6-59FF4B80A0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91859" y="1600138"/>
            <a:ext cx="2016041" cy="361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26204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BD9ED73-BEC2-B940-B8D1-989CB426B004}"/>
              </a:ext>
            </a:extLst>
          </p:cNvPr>
          <p:cNvSpPr>
            <a:spLocks noGrp="1"/>
          </p:cNvSpPr>
          <p:nvPr>
            <p:ph type="title"/>
          </p:nvPr>
        </p:nvSpPr>
        <p:spPr/>
        <p:txBody>
          <a:bodyPr/>
          <a:lstStyle/>
          <a:p>
            <a:r>
              <a:rPr lang="en-US" dirty="0"/>
              <a:t>Description of the Cases</a:t>
            </a:r>
          </a:p>
        </p:txBody>
      </p:sp>
      <p:sp>
        <p:nvSpPr>
          <p:cNvPr id="3" name="İçerik Yer Tutucusu 2">
            <a:extLst>
              <a:ext uri="{FF2B5EF4-FFF2-40B4-BE49-F238E27FC236}">
                <a16:creationId xmlns:a16="http://schemas.microsoft.com/office/drawing/2014/main" id="{B5BA767B-891D-B447-B15C-40F43936388D}"/>
              </a:ext>
            </a:extLst>
          </p:cNvPr>
          <p:cNvSpPr>
            <a:spLocks noGrp="1"/>
          </p:cNvSpPr>
          <p:nvPr>
            <p:ph idx="1"/>
          </p:nvPr>
        </p:nvSpPr>
        <p:spPr/>
        <p:txBody>
          <a:bodyPr>
            <a:normAutofit fontScale="92500" lnSpcReduction="10000"/>
          </a:bodyPr>
          <a:lstStyle/>
          <a:p>
            <a:pPr lvl="0"/>
            <a:r>
              <a:rPr lang="en-US" dirty="0"/>
              <a:t> </a:t>
            </a:r>
            <a:r>
              <a:rPr lang="en-US" b="1" dirty="0"/>
              <a:t>Case 1 is a business application software,</a:t>
            </a:r>
          </a:p>
          <a:p>
            <a:pPr lvl="1"/>
            <a:r>
              <a:rPr lang="en-US" dirty="0"/>
              <a:t> written in a detailed way similar to a complete SRS format, </a:t>
            </a:r>
          </a:p>
          <a:p>
            <a:pPr lvl="1"/>
            <a:r>
              <a:rPr lang="en-US" dirty="0"/>
              <a:t> includes 13 use cases. </a:t>
            </a:r>
          </a:p>
          <a:p>
            <a:pPr lvl="1"/>
            <a:r>
              <a:rPr lang="en-US" dirty="0"/>
              <a:t> the documentation included use case descriptions, user interfaces, and an entity-relationship diagram (ERD) in the SRS document.</a:t>
            </a:r>
            <a:endParaRPr lang="tr-TR" dirty="0"/>
          </a:p>
          <a:p>
            <a:pPr lvl="0"/>
            <a:r>
              <a:rPr lang="en-US" b="1" dirty="0"/>
              <a:t> Case 2 is also a business application, </a:t>
            </a:r>
          </a:p>
          <a:p>
            <a:pPr lvl="1"/>
            <a:r>
              <a:rPr lang="en-US" dirty="0"/>
              <a:t> includes single sprint,</a:t>
            </a:r>
          </a:p>
          <a:p>
            <a:pPr lvl="1"/>
            <a:r>
              <a:rPr lang="en-US" dirty="0"/>
              <a:t> no use case descriptions or data models such as an entity-relationship diagram in this sprint documentation. </a:t>
            </a:r>
          </a:p>
          <a:p>
            <a:pPr lvl="1"/>
            <a:r>
              <a:rPr lang="en-US" dirty="0"/>
              <a:t> the functional user requirements (FURs) were written in simple textual descriptions together with screen mock-ups. </a:t>
            </a:r>
            <a:endParaRPr lang="tr-TR" dirty="0"/>
          </a:p>
          <a:p>
            <a:endParaRPr lang="en-US" dirty="0"/>
          </a:p>
        </p:txBody>
      </p:sp>
      <p:sp>
        <p:nvSpPr>
          <p:cNvPr id="4" name="Veri Yer Tutucusu 3">
            <a:extLst>
              <a:ext uri="{FF2B5EF4-FFF2-40B4-BE49-F238E27FC236}">
                <a16:creationId xmlns:a16="http://schemas.microsoft.com/office/drawing/2014/main" id="{371C6E19-61E2-B64A-812B-BEAFC8001AEE}"/>
              </a:ext>
            </a:extLst>
          </p:cNvPr>
          <p:cNvSpPr>
            <a:spLocks noGrp="1"/>
          </p:cNvSpPr>
          <p:nvPr>
            <p:ph type="dt" sz="half" idx="10"/>
          </p:nvPr>
        </p:nvSpPr>
        <p:spPr/>
        <p:txBody>
          <a:bodyPr/>
          <a:lstStyle/>
          <a:p>
            <a:fld id="{9504EB61-E4CA-4BBC-BC10-2103A5D07BE5}" type="datetime1">
              <a:rPr lang="tr-TR" smtClean="0"/>
              <a:t>29.10.2020</a:t>
            </a:fld>
            <a:endParaRPr lang="en-US"/>
          </a:p>
        </p:txBody>
      </p:sp>
      <p:sp>
        <p:nvSpPr>
          <p:cNvPr id="5" name="Slayt Numarası Yer Tutucusu 4">
            <a:extLst>
              <a:ext uri="{FF2B5EF4-FFF2-40B4-BE49-F238E27FC236}">
                <a16:creationId xmlns:a16="http://schemas.microsoft.com/office/drawing/2014/main" id="{A999BA7E-6ED0-7242-9B64-096BC37CF013}"/>
              </a:ext>
            </a:extLst>
          </p:cNvPr>
          <p:cNvSpPr>
            <a:spLocks noGrp="1"/>
          </p:cNvSpPr>
          <p:nvPr>
            <p:ph type="sldNum" sz="quarter" idx="12"/>
          </p:nvPr>
        </p:nvSpPr>
        <p:spPr/>
        <p:txBody>
          <a:bodyPr/>
          <a:lstStyle/>
          <a:p>
            <a:fld id="{DB9B1678-C526-4C5A-BE0D-3F9ABBF7AE91}" type="slidenum">
              <a:rPr lang="en-US" smtClean="0"/>
              <a:t>14</a:t>
            </a:fld>
            <a:endParaRPr lang="en-US"/>
          </a:p>
        </p:txBody>
      </p:sp>
      <p:pic>
        <p:nvPicPr>
          <p:cNvPr id="6" name="Picture 2" descr="Cosmic Sizing Logo">
            <a:extLst>
              <a:ext uri="{FF2B5EF4-FFF2-40B4-BE49-F238E27FC236}">
                <a16:creationId xmlns:a16="http://schemas.microsoft.com/office/drawing/2014/main" id="{BEFB4FBA-0944-5F42-9422-0D1CAE652E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73235" y="347840"/>
            <a:ext cx="1823772" cy="102925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IWSM Mensura Logo">
            <a:extLst>
              <a:ext uri="{FF2B5EF4-FFF2-40B4-BE49-F238E27FC236}">
                <a16:creationId xmlns:a16="http://schemas.microsoft.com/office/drawing/2014/main" id="{49C412C0-0774-874F-AFA4-CF10D9D963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91859" y="1600138"/>
            <a:ext cx="2016041" cy="361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79249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72B3059-BD4D-4C48-A242-512065FB75CC}"/>
              </a:ext>
            </a:extLst>
          </p:cNvPr>
          <p:cNvSpPr>
            <a:spLocks noGrp="1"/>
          </p:cNvSpPr>
          <p:nvPr>
            <p:ph type="title"/>
          </p:nvPr>
        </p:nvSpPr>
        <p:spPr>
          <a:xfrm>
            <a:off x="917231" y="2484450"/>
            <a:ext cx="10772775" cy="1658198"/>
          </a:xfrm>
        </p:spPr>
        <p:txBody>
          <a:bodyPr/>
          <a:lstStyle/>
          <a:p>
            <a:r>
              <a:rPr lang="en-US" dirty="0"/>
              <a:t>Results and Discussions</a:t>
            </a:r>
          </a:p>
        </p:txBody>
      </p:sp>
      <p:sp>
        <p:nvSpPr>
          <p:cNvPr id="4" name="Veri Yer Tutucusu 3">
            <a:extLst>
              <a:ext uri="{FF2B5EF4-FFF2-40B4-BE49-F238E27FC236}">
                <a16:creationId xmlns:a16="http://schemas.microsoft.com/office/drawing/2014/main" id="{6CEE702D-6F65-E04C-A602-D1F764A07087}"/>
              </a:ext>
            </a:extLst>
          </p:cNvPr>
          <p:cNvSpPr>
            <a:spLocks noGrp="1"/>
          </p:cNvSpPr>
          <p:nvPr>
            <p:ph type="dt" sz="half" idx="10"/>
          </p:nvPr>
        </p:nvSpPr>
        <p:spPr/>
        <p:txBody>
          <a:bodyPr/>
          <a:lstStyle/>
          <a:p>
            <a:fld id="{9504EB61-E4CA-4BBC-BC10-2103A5D07BE5}" type="datetime1">
              <a:rPr lang="tr-TR" smtClean="0"/>
              <a:t>29.10.2020</a:t>
            </a:fld>
            <a:endParaRPr lang="en-US"/>
          </a:p>
        </p:txBody>
      </p:sp>
      <p:sp>
        <p:nvSpPr>
          <p:cNvPr id="5" name="Slayt Numarası Yer Tutucusu 4">
            <a:extLst>
              <a:ext uri="{FF2B5EF4-FFF2-40B4-BE49-F238E27FC236}">
                <a16:creationId xmlns:a16="http://schemas.microsoft.com/office/drawing/2014/main" id="{AFFD332F-A202-EE4C-B53A-5556DD263A73}"/>
              </a:ext>
            </a:extLst>
          </p:cNvPr>
          <p:cNvSpPr>
            <a:spLocks noGrp="1"/>
          </p:cNvSpPr>
          <p:nvPr>
            <p:ph type="sldNum" sz="quarter" idx="12"/>
          </p:nvPr>
        </p:nvSpPr>
        <p:spPr/>
        <p:txBody>
          <a:bodyPr/>
          <a:lstStyle/>
          <a:p>
            <a:fld id="{DB9B1678-C526-4C5A-BE0D-3F9ABBF7AE91}" type="slidenum">
              <a:rPr lang="en-US" smtClean="0"/>
              <a:t>15</a:t>
            </a:fld>
            <a:endParaRPr lang="en-US"/>
          </a:p>
        </p:txBody>
      </p:sp>
      <p:pic>
        <p:nvPicPr>
          <p:cNvPr id="6" name="Picture 2" descr="Cosmic Sizing Logo">
            <a:extLst>
              <a:ext uri="{FF2B5EF4-FFF2-40B4-BE49-F238E27FC236}">
                <a16:creationId xmlns:a16="http://schemas.microsoft.com/office/drawing/2014/main" id="{6978FE9A-876E-7945-BFBE-46C8E90370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73235" y="347840"/>
            <a:ext cx="1823772" cy="102925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IWSM Mensura Logo">
            <a:extLst>
              <a:ext uri="{FF2B5EF4-FFF2-40B4-BE49-F238E27FC236}">
                <a16:creationId xmlns:a16="http://schemas.microsoft.com/office/drawing/2014/main" id="{7E7159EE-1B4A-3B49-B8B7-4FAE2C20A7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91859" y="1600138"/>
            <a:ext cx="2016041" cy="361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11060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64370B1-30AE-9445-859A-5E42285384C4}"/>
              </a:ext>
            </a:extLst>
          </p:cNvPr>
          <p:cNvSpPr>
            <a:spLocks noGrp="1"/>
          </p:cNvSpPr>
          <p:nvPr>
            <p:ph type="title"/>
          </p:nvPr>
        </p:nvSpPr>
        <p:spPr/>
        <p:txBody>
          <a:bodyPr/>
          <a:lstStyle/>
          <a:p>
            <a:r>
              <a:rPr lang="en-US" dirty="0"/>
              <a:t>Measurement Results</a:t>
            </a:r>
          </a:p>
        </p:txBody>
      </p:sp>
      <p:graphicFrame>
        <p:nvGraphicFramePr>
          <p:cNvPr id="6" name="İçerik Yer Tutucusu 5">
            <a:extLst>
              <a:ext uri="{FF2B5EF4-FFF2-40B4-BE49-F238E27FC236}">
                <a16:creationId xmlns:a16="http://schemas.microsoft.com/office/drawing/2014/main" id="{95E3868B-63D7-1842-993E-319418FFC432}"/>
              </a:ext>
            </a:extLst>
          </p:cNvPr>
          <p:cNvGraphicFramePr>
            <a:graphicFrameLocks noGrp="1"/>
          </p:cNvGraphicFramePr>
          <p:nvPr>
            <p:ph idx="1"/>
            <p:extLst>
              <p:ext uri="{D42A27DB-BD31-4B8C-83A1-F6EECF244321}">
                <p14:modId xmlns:p14="http://schemas.microsoft.com/office/powerpoint/2010/main" val="3910774425"/>
              </p:ext>
            </p:extLst>
          </p:nvPr>
        </p:nvGraphicFramePr>
        <p:xfrm>
          <a:off x="657224" y="2751592"/>
          <a:ext cx="10753725" cy="2194560"/>
        </p:xfrm>
        <a:graphic>
          <a:graphicData uri="http://schemas.openxmlformats.org/drawingml/2006/table">
            <a:tbl>
              <a:tblPr firstRow="1" bandRow="1">
                <a:tableStyleId>{5C22544A-7EE6-4342-B048-85BDC9FD1C3A}</a:tableStyleId>
              </a:tblPr>
              <a:tblGrid>
                <a:gridCol w="2150745">
                  <a:extLst>
                    <a:ext uri="{9D8B030D-6E8A-4147-A177-3AD203B41FA5}">
                      <a16:colId xmlns:a16="http://schemas.microsoft.com/office/drawing/2014/main" val="1420545237"/>
                    </a:ext>
                  </a:extLst>
                </a:gridCol>
                <a:gridCol w="2150745">
                  <a:extLst>
                    <a:ext uri="{9D8B030D-6E8A-4147-A177-3AD203B41FA5}">
                      <a16:colId xmlns:a16="http://schemas.microsoft.com/office/drawing/2014/main" val="4088969798"/>
                    </a:ext>
                  </a:extLst>
                </a:gridCol>
                <a:gridCol w="2150745">
                  <a:extLst>
                    <a:ext uri="{9D8B030D-6E8A-4147-A177-3AD203B41FA5}">
                      <a16:colId xmlns:a16="http://schemas.microsoft.com/office/drawing/2014/main" val="150221075"/>
                    </a:ext>
                  </a:extLst>
                </a:gridCol>
                <a:gridCol w="2150745">
                  <a:extLst>
                    <a:ext uri="{9D8B030D-6E8A-4147-A177-3AD203B41FA5}">
                      <a16:colId xmlns:a16="http://schemas.microsoft.com/office/drawing/2014/main" val="1121637409"/>
                    </a:ext>
                  </a:extLst>
                </a:gridCol>
                <a:gridCol w="2150745">
                  <a:extLst>
                    <a:ext uri="{9D8B030D-6E8A-4147-A177-3AD203B41FA5}">
                      <a16:colId xmlns:a16="http://schemas.microsoft.com/office/drawing/2014/main" val="292774470"/>
                    </a:ext>
                  </a:extLst>
                </a:gridCol>
              </a:tblGrid>
              <a:tr h="370840">
                <a:tc rowSpan="2">
                  <a:txBody>
                    <a:bodyPr/>
                    <a:lstStyle/>
                    <a:p>
                      <a:pPr algn="ctr"/>
                      <a:r>
                        <a:rPr lang="en-US" sz="2000" dirty="0"/>
                        <a:t>Case </a:t>
                      </a:r>
                    </a:p>
                  </a:txBody>
                  <a:tcPr anchor="ctr"/>
                </a:tc>
                <a:tc gridSpan="2">
                  <a:txBody>
                    <a:bodyPr/>
                    <a:lstStyle/>
                    <a:p>
                      <a:pPr algn="ctr"/>
                      <a:r>
                        <a:rPr lang="en-US" sz="2000" dirty="0"/>
                        <a:t>Measurement Effort</a:t>
                      </a:r>
                    </a:p>
                    <a:p>
                      <a:pPr algn="ctr"/>
                      <a:r>
                        <a:rPr lang="en-US" sz="2000" dirty="0"/>
                        <a:t>(minutes)</a:t>
                      </a:r>
                    </a:p>
                  </a:txBody>
                  <a:tcPr/>
                </a:tc>
                <a:tc hMerge="1">
                  <a:txBody>
                    <a:bodyPr/>
                    <a:lstStyle/>
                    <a:p>
                      <a:pPr algn="ctr"/>
                      <a:endParaRPr lang="en-US" dirty="0"/>
                    </a:p>
                  </a:txBody>
                  <a:tcPr/>
                </a:tc>
                <a:tc gridSpan="2">
                  <a:txBody>
                    <a:bodyPr/>
                    <a:lstStyle/>
                    <a:p>
                      <a:pPr algn="ctr"/>
                      <a:r>
                        <a:rPr lang="en-US" sz="2000" dirty="0"/>
                        <a:t>Measured Size</a:t>
                      </a:r>
                    </a:p>
                    <a:p>
                      <a:pPr algn="ctr"/>
                      <a:r>
                        <a:rPr lang="en-US" sz="2000" dirty="0"/>
                        <a:t>(CFP)</a:t>
                      </a:r>
                    </a:p>
                  </a:txBody>
                  <a:tcPr/>
                </a:tc>
                <a:tc hMerge="1">
                  <a:txBody>
                    <a:bodyPr/>
                    <a:lstStyle/>
                    <a:p>
                      <a:pPr algn="ctr"/>
                      <a:endParaRPr lang="en-US" dirty="0"/>
                    </a:p>
                  </a:txBody>
                  <a:tcPr/>
                </a:tc>
                <a:extLst>
                  <a:ext uri="{0D108BD9-81ED-4DB2-BD59-A6C34878D82A}">
                    <a16:rowId xmlns:a16="http://schemas.microsoft.com/office/drawing/2014/main" val="2071989539"/>
                  </a:ext>
                </a:extLst>
              </a:tr>
              <a:tr h="370840">
                <a:tc vMerge="1">
                  <a:txBody>
                    <a:bodyPr/>
                    <a:lstStyle/>
                    <a:p>
                      <a:endParaRPr lang="en-US" dirty="0"/>
                    </a:p>
                  </a:txBody>
                  <a:tcPr>
                    <a:solidFill>
                      <a:schemeClr val="accent1"/>
                    </a:solidFill>
                  </a:tcPr>
                </a:tc>
                <a:tc>
                  <a:txBody>
                    <a:bodyPr/>
                    <a:lstStyle/>
                    <a:p>
                      <a:pPr algn="ctr"/>
                      <a:r>
                        <a:rPr lang="en-US" sz="2000" dirty="0">
                          <a:solidFill>
                            <a:schemeClr val="bg1"/>
                          </a:solidFill>
                        </a:rPr>
                        <a:t>COSMIC Classic</a:t>
                      </a:r>
                    </a:p>
                    <a:p>
                      <a:pPr algn="ctr"/>
                      <a:r>
                        <a:rPr lang="en-US" sz="2000" dirty="0">
                          <a:solidFill>
                            <a:schemeClr val="bg1"/>
                          </a:solidFill>
                        </a:rPr>
                        <a:t>(Measurer 1)</a:t>
                      </a:r>
                    </a:p>
                  </a:txBody>
                  <a:tcPr>
                    <a:solidFill>
                      <a:schemeClr val="accent1"/>
                    </a:solidFill>
                  </a:tcPr>
                </a:tc>
                <a:tc>
                  <a:txBody>
                    <a:bodyPr/>
                    <a:lstStyle/>
                    <a:p>
                      <a:pPr algn="ctr"/>
                      <a:r>
                        <a:rPr lang="en-US" sz="2000" dirty="0">
                          <a:solidFill>
                            <a:schemeClr val="bg1"/>
                          </a:solidFill>
                        </a:rPr>
                        <a:t>COSMIC Light</a:t>
                      </a:r>
                    </a:p>
                    <a:p>
                      <a:pPr algn="ctr"/>
                      <a:r>
                        <a:rPr lang="en-US" sz="2000" dirty="0">
                          <a:solidFill>
                            <a:schemeClr val="bg1"/>
                          </a:solidFill>
                        </a:rPr>
                        <a:t>(Measurer 2)</a:t>
                      </a:r>
                    </a:p>
                  </a:txBody>
                  <a:tcPr>
                    <a:solidFill>
                      <a:schemeClr val="accent1"/>
                    </a:solidFill>
                  </a:tcPr>
                </a:tc>
                <a:tc>
                  <a:txBody>
                    <a:bodyPr/>
                    <a:lstStyle/>
                    <a:p>
                      <a:pPr algn="ctr"/>
                      <a:r>
                        <a:rPr lang="en-US" sz="2000" dirty="0">
                          <a:solidFill>
                            <a:schemeClr val="bg1"/>
                          </a:solidFill>
                        </a:rPr>
                        <a:t>COSMIC Classic</a:t>
                      </a:r>
                    </a:p>
                    <a:p>
                      <a:pPr algn="ctr"/>
                      <a:r>
                        <a:rPr lang="en-US" sz="2000" dirty="0">
                          <a:solidFill>
                            <a:schemeClr val="bg1"/>
                          </a:solidFill>
                        </a:rPr>
                        <a:t>(Measurer 2)</a:t>
                      </a:r>
                    </a:p>
                  </a:txBody>
                  <a:tcPr>
                    <a:solidFill>
                      <a:schemeClr val="accent1"/>
                    </a:solidFill>
                  </a:tcPr>
                </a:tc>
                <a:tc>
                  <a:txBody>
                    <a:bodyPr/>
                    <a:lstStyle/>
                    <a:p>
                      <a:pPr algn="ctr"/>
                      <a:r>
                        <a:rPr lang="en-US" sz="2000" dirty="0">
                          <a:solidFill>
                            <a:schemeClr val="bg1"/>
                          </a:solidFill>
                        </a:rPr>
                        <a:t>COSMIC Light</a:t>
                      </a:r>
                    </a:p>
                    <a:p>
                      <a:pPr algn="ctr"/>
                      <a:r>
                        <a:rPr lang="en-US" sz="2000" dirty="0">
                          <a:solidFill>
                            <a:schemeClr val="bg1"/>
                          </a:solidFill>
                        </a:rPr>
                        <a:t>(Measurer 1)</a:t>
                      </a:r>
                    </a:p>
                  </a:txBody>
                  <a:tcPr>
                    <a:solidFill>
                      <a:schemeClr val="accent1"/>
                    </a:solidFill>
                  </a:tcPr>
                </a:tc>
                <a:extLst>
                  <a:ext uri="{0D108BD9-81ED-4DB2-BD59-A6C34878D82A}">
                    <a16:rowId xmlns:a16="http://schemas.microsoft.com/office/drawing/2014/main" val="1710638973"/>
                  </a:ext>
                </a:extLst>
              </a:tr>
              <a:tr h="370840">
                <a:tc>
                  <a:txBody>
                    <a:bodyPr/>
                    <a:lstStyle/>
                    <a:p>
                      <a:pPr algn="ctr"/>
                      <a:r>
                        <a:rPr lang="en-US" sz="2000" dirty="0"/>
                        <a:t>Case 1</a:t>
                      </a:r>
                    </a:p>
                  </a:txBody>
                  <a:tcPr/>
                </a:tc>
                <a:tc>
                  <a:txBody>
                    <a:bodyPr/>
                    <a:lstStyle/>
                    <a:p>
                      <a:pPr algn="ctr"/>
                      <a:r>
                        <a:rPr lang="en-US" sz="2000" dirty="0"/>
                        <a:t>88</a:t>
                      </a:r>
                    </a:p>
                  </a:txBody>
                  <a:tcPr/>
                </a:tc>
                <a:tc>
                  <a:txBody>
                    <a:bodyPr/>
                    <a:lstStyle/>
                    <a:p>
                      <a:pPr algn="ctr"/>
                      <a:r>
                        <a:rPr lang="en-US" sz="2000" dirty="0"/>
                        <a:t>93</a:t>
                      </a:r>
                    </a:p>
                  </a:txBody>
                  <a:tcPr/>
                </a:tc>
                <a:tc>
                  <a:txBody>
                    <a:bodyPr/>
                    <a:lstStyle/>
                    <a:p>
                      <a:pPr algn="ctr"/>
                      <a:r>
                        <a:rPr lang="en-US" sz="2000" dirty="0"/>
                        <a:t>71</a:t>
                      </a:r>
                    </a:p>
                  </a:txBody>
                  <a:tcPr/>
                </a:tc>
                <a:tc>
                  <a:txBody>
                    <a:bodyPr/>
                    <a:lstStyle/>
                    <a:p>
                      <a:pPr algn="ctr"/>
                      <a:r>
                        <a:rPr lang="en-US" sz="2000" dirty="0"/>
                        <a:t>85</a:t>
                      </a:r>
                    </a:p>
                  </a:txBody>
                  <a:tcPr/>
                </a:tc>
                <a:extLst>
                  <a:ext uri="{0D108BD9-81ED-4DB2-BD59-A6C34878D82A}">
                    <a16:rowId xmlns:a16="http://schemas.microsoft.com/office/drawing/2014/main" val="185978272"/>
                  </a:ext>
                </a:extLst>
              </a:tr>
              <a:tr h="370840">
                <a:tc>
                  <a:txBody>
                    <a:bodyPr/>
                    <a:lstStyle/>
                    <a:p>
                      <a:pPr algn="ctr"/>
                      <a:r>
                        <a:rPr lang="en-US" sz="2000" dirty="0"/>
                        <a:t>Case 2</a:t>
                      </a:r>
                    </a:p>
                  </a:txBody>
                  <a:tcPr/>
                </a:tc>
                <a:tc>
                  <a:txBody>
                    <a:bodyPr/>
                    <a:lstStyle/>
                    <a:p>
                      <a:pPr algn="ctr"/>
                      <a:r>
                        <a:rPr lang="en-US" sz="2000" dirty="0"/>
                        <a:t>35</a:t>
                      </a:r>
                    </a:p>
                  </a:txBody>
                  <a:tcPr/>
                </a:tc>
                <a:tc>
                  <a:txBody>
                    <a:bodyPr/>
                    <a:lstStyle/>
                    <a:p>
                      <a:pPr algn="ctr"/>
                      <a:r>
                        <a:rPr lang="en-US" sz="2000" dirty="0"/>
                        <a:t>48</a:t>
                      </a:r>
                    </a:p>
                  </a:txBody>
                  <a:tcPr/>
                </a:tc>
                <a:tc>
                  <a:txBody>
                    <a:bodyPr/>
                    <a:lstStyle/>
                    <a:p>
                      <a:pPr algn="ctr"/>
                      <a:r>
                        <a:rPr lang="en-US" sz="2000" dirty="0"/>
                        <a:t>77</a:t>
                      </a:r>
                    </a:p>
                  </a:txBody>
                  <a:tcPr/>
                </a:tc>
                <a:tc>
                  <a:txBody>
                    <a:bodyPr/>
                    <a:lstStyle/>
                    <a:p>
                      <a:pPr algn="ctr"/>
                      <a:r>
                        <a:rPr lang="en-US" sz="2000" dirty="0"/>
                        <a:t>116</a:t>
                      </a:r>
                    </a:p>
                  </a:txBody>
                  <a:tcPr/>
                </a:tc>
                <a:extLst>
                  <a:ext uri="{0D108BD9-81ED-4DB2-BD59-A6C34878D82A}">
                    <a16:rowId xmlns:a16="http://schemas.microsoft.com/office/drawing/2014/main" val="2876688496"/>
                  </a:ext>
                </a:extLst>
              </a:tr>
            </a:tbl>
          </a:graphicData>
        </a:graphic>
      </p:graphicFrame>
      <p:sp>
        <p:nvSpPr>
          <p:cNvPr id="4" name="Veri Yer Tutucusu 3">
            <a:extLst>
              <a:ext uri="{FF2B5EF4-FFF2-40B4-BE49-F238E27FC236}">
                <a16:creationId xmlns:a16="http://schemas.microsoft.com/office/drawing/2014/main" id="{569BE5A4-AE86-3D44-9182-B8AE8367BE6C}"/>
              </a:ext>
            </a:extLst>
          </p:cNvPr>
          <p:cNvSpPr>
            <a:spLocks noGrp="1"/>
          </p:cNvSpPr>
          <p:nvPr>
            <p:ph type="dt" sz="half" idx="10"/>
          </p:nvPr>
        </p:nvSpPr>
        <p:spPr/>
        <p:txBody>
          <a:bodyPr/>
          <a:lstStyle/>
          <a:p>
            <a:fld id="{9504EB61-E4CA-4BBC-BC10-2103A5D07BE5}" type="datetime1">
              <a:rPr lang="tr-TR" smtClean="0"/>
              <a:t>29.10.2020</a:t>
            </a:fld>
            <a:endParaRPr lang="en-US"/>
          </a:p>
        </p:txBody>
      </p:sp>
      <p:sp>
        <p:nvSpPr>
          <p:cNvPr id="5" name="Slayt Numarası Yer Tutucusu 4">
            <a:extLst>
              <a:ext uri="{FF2B5EF4-FFF2-40B4-BE49-F238E27FC236}">
                <a16:creationId xmlns:a16="http://schemas.microsoft.com/office/drawing/2014/main" id="{7C3A8E72-0A1B-A742-B1A6-93BEEFDA0C7F}"/>
              </a:ext>
            </a:extLst>
          </p:cNvPr>
          <p:cNvSpPr>
            <a:spLocks noGrp="1"/>
          </p:cNvSpPr>
          <p:nvPr>
            <p:ph type="sldNum" sz="quarter" idx="12"/>
          </p:nvPr>
        </p:nvSpPr>
        <p:spPr/>
        <p:txBody>
          <a:bodyPr/>
          <a:lstStyle/>
          <a:p>
            <a:fld id="{DB9B1678-C526-4C5A-BE0D-3F9ABBF7AE91}" type="slidenum">
              <a:rPr lang="en-US" smtClean="0"/>
              <a:t>16</a:t>
            </a:fld>
            <a:endParaRPr lang="en-US"/>
          </a:p>
        </p:txBody>
      </p:sp>
      <p:pic>
        <p:nvPicPr>
          <p:cNvPr id="7" name="Picture 2" descr="Cosmic Sizing Logo">
            <a:extLst>
              <a:ext uri="{FF2B5EF4-FFF2-40B4-BE49-F238E27FC236}">
                <a16:creationId xmlns:a16="http://schemas.microsoft.com/office/drawing/2014/main" id="{9A7D190C-9C60-2E44-8242-CBE6766089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73235" y="347840"/>
            <a:ext cx="1823772" cy="102925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IWSM Mensura Logo">
            <a:extLst>
              <a:ext uri="{FF2B5EF4-FFF2-40B4-BE49-F238E27FC236}">
                <a16:creationId xmlns:a16="http://schemas.microsoft.com/office/drawing/2014/main" id="{BA582932-3BB1-7044-B6BA-1D00B48C30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91859" y="1600138"/>
            <a:ext cx="2016041" cy="361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9227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775F9CC-312B-1A4B-A0FA-D2BEEDA27B3C}"/>
              </a:ext>
            </a:extLst>
          </p:cNvPr>
          <p:cNvSpPr>
            <a:spLocks noGrp="1"/>
          </p:cNvSpPr>
          <p:nvPr>
            <p:ph type="title"/>
          </p:nvPr>
        </p:nvSpPr>
        <p:spPr/>
        <p:txBody>
          <a:bodyPr/>
          <a:lstStyle/>
          <a:p>
            <a:r>
              <a:rPr lang="en-US" dirty="0"/>
              <a:t>Measurement Results</a:t>
            </a:r>
          </a:p>
        </p:txBody>
      </p:sp>
      <p:sp>
        <p:nvSpPr>
          <p:cNvPr id="3" name="İçerik Yer Tutucusu 2">
            <a:extLst>
              <a:ext uri="{FF2B5EF4-FFF2-40B4-BE49-F238E27FC236}">
                <a16:creationId xmlns:a16="http://schemas.microsoft.com/office/drawing/2014/main" id="{4956FA0B-2CC4-554B-A7EB-97471C250121}"/>
              </a:ext>
            </a:extLst>
          </p:cNvPr>
          <p:cNvSpPr>
            <a:spLocks noGrp="1"/>
          </p:cNvSpPr>
          <p:nvPr>
            <p:ph idx="1"/>
          </p:nvPr>
        </p:nvSpPr>
        <p:spPr>
          <a:xfrm>
            <a:off x="676656" y="2011680"/>
            <a:ext cx="11389220" cy="4305037"/>
          </a:xfrm>
        </p:spPr>
        <p:txBody>
          <a:bodyPr>
            <a:normAutofit lnSpcReduction="10000"/>
          </a:bodyPr>
          <a:lstStyle/>
          <a:p>
            <a:pPr algn="just"/>
            <a:r>
              <a:rPr lang="en-US" sz="1400" dirty="0"/>
              <a:t>COSMIC Classic is much more detailed than COSMIC Light,</a:t>
            </a:r>
          </a:p>
          <a:p>
            <a:pPr lvl="2" algn="just"/>
            <a:r>
              <a:rPr lang="en-US" sz="1400" dirty="0"/>
              <a:t>but the measurers who used COSMIC Classic as the reference completed the measurement in less time in both cases. </a:t>
            </a:r>
          </a:p>
          <a:p>
            <a:pPr algn="just"/>
            <a:r>
              <a:rPr lang="en-US" sz="1400" dirty="0"/>
              <a:t> In both cases the measurers who used COSMIC  Light found higher CFP values. </a:t>
            </a:r>
          </a:p>
          <a:p>
            <a:pPr algn="just"/>
            <a:r>
              <a:rPr lang="en-US" sz="1400" dirty="0"/>
              <a:t> Measurers using COSMIC Light can:</a:t>
            </a:r>
          </a:p>
          <a:p>
            <a:pPr lvl="3" algn="just"/>
            <a:r>
              <a:rPr lang="en-US" sz="1400" dirty="0"/>
              <a:t>perform the measurement; </a:t>
            </a:r>
          </a:p>
          <a:p>
            <a:pPr lvl="3" algn="just"/>
            <a:r>
              <a:rPr lang="en-US" sz="1400" dirty="0"/>
              <a:t>identify more functional size-related items, but it takes more time for this specific study. </a:t>
            </a:r>
          </a:p>
          <a:p>
            <a:pPr algn="just"/>
            <a:r>
              <a:rPr lang="en-US" sz="1400" dirty="0"/>
              <a:t> One of the reasons for the change in CFP values observed in the measurement results of Case 2 is related to the EXIT data movement. </a:t>
            </a:r>
          </a:p>
          <a:p>
            <a:pPr lvl="3" algn="just"/>
            <a:r>
              <a:rPr lang="en-US" sz="1400" dirty="0"/>
              <a:t>For EXITs, both manuals specify the following rule: “An Exit accounts for all data manipulation to create the data group attributes to be output and/or to enable the data group to be output (e.g. formatting and presentation manipulations) and to be routed to the intended functional user.”</a:t>
            </a:r>
          </a:p>
          <a:p>
            <a:pPr algn="just"/>
            <a:r>
              <a:rPr lang="en-US" sz="1400" dirty="0"/>
              <a:t> However, in Case 2, Measurer 1, using COSMIC Classic, identified more EXIT data movements than Measurer 2, who used COSMIC Light. </a:t>
            </a:r>
          </a:p>
          <a:p>
            <a:pPr marL="0" indent="0" algn="just">
              <a:buNone/>
            </a:pPr>
            <a:r>
              <a:rPr lang="en-US" sz="1400" dirty="0"/>
              <a:t>	The reason is, in Case 2 there were requirements specifying that the reports displayed on the screen could be exported in Microsoft Excel 	format. </a:t>
            </a:r>
          </a:p>
          <a:p>
            <a:pPr marL="0" indent="0" algn="just">
              <a:buNone/>
            </a:pPr>
            <a:r>
              <a:rPr lang="en-US" sz="1400" dirty="0"/>
              <a:t>	The measurer who used COSMIC Classic considered this extra type of display as another functional process and counted it as an EXIT data 	movement. </a:t>
            </a:r>
          </a:p>
          <a:p>
            <a:pPr marL="0" indent="0" algn="just">
              <a:buNone/>
            </a:pPr>
            <a:r>
              <a:rPr lang="en-US" sz="1400" dirty="0"/>
              <a:t>	Measurer 2, on the other hand, did not define these as new EXITs. </a:t>
            </a:r>
          </a:p>
          <a:p>
            <a:pPr algn="just"/>
            <a:r>
              <a:rPr lang="en-US" sz="1400" dirty="0"/>
              <a:t> The authors suggest that this issue needs to be clarified in both manuals.</a:t>
            </a:r>
          </a:p>
        </p:txBody>
      </p:sp>
      <p:sp>
        <p:nvSpPr>
          <p:cNvPr id="4" name="Veri Yer Tutucusu 3">
            <a:extLst>
              <a:ext uri="{FF2B5EF4-FFF2-40B4-BE49-F238E27FC236}">
                <a16:creationId xmlns:a16="http://schemas.microsoft.com/office/drawing/2014/main" id="{DE1F67D3-11CE-E048-887E-A191C4E7E353}"/>
              </a:ext>
            </a:extLst>
          </p:cNvPr>
          <p:cNvSpPr>
            <a:spLocks noGrp="1"/>
          </p:cNvSpPr>
          <p:nvPr>
            <p:ph type="dt" sz="half" idx="10"/>
          </p:nvPr>
        </p:nvSpPr>
        <p:spPr/>
        <p:txBody>
          <a:bodyPr/>
          <a:lstStyle/>
          <a:p>
            <a:fld id="{9504EB61-E4CA-4BBC-BC10-2103A5D07BE5}" type="datetime1">
              <a:rPr lang="tr-TR" smtClean="0"/>
              <a:t>29.10.2020</a:t>
            </a:fld>
            <a:endParaRPr lang="en-US"/>
          </a:p>
        </p:txBody>
      </p:sp>
      <p:sp>
        <p:nvSpPr>
          <p:cNvPr id="5" name="Slayt Numarası Yer Tutucusu 4">
            <a:extLst>
              <a:ext uri="{FF2B5EF4-FFF2-40B4-BE49-F238E27FC236}">
                <a16:creationId xmlns:a16="http://schemas.microsoft.com/office/drawing/2014/main" id="{F1F60C47-9F0C-7841-9512-42E8DCDB4976}"/>
              </a:ext>
            </a:extLst>
          </p:cNvPr>
          <p:cNvSpPr>
            <a:spLocks noGrp="1"/>
          </p:cNvSpPr>
          <p:nvPr>
            <p:ph type="sldNum" sz="quarter" idx="12"/>
          </p:nvPr>
        </p:nvSpPr>
        <p:spPr/>
        <p:txBody>
          <a:bodyPr/>
          <a:lstStyle/>
          <a:p>
            <a:fld id="{DB9B1678-C526-4C5A-BE0D-3F9ABBF7AE91}" type="slidenum">
              <a:rPr lang="en-US" smtClean="0"/>
              <a:t>17</a:t>
            </a:fld>
            <a:endParaRPr lang="en-US"/>
          </a:p>
        </p:txBody>
      </p:sp>
      <p:pic>
        <p:nvPicPr>
          <p:cNvPr id="6" name="Resim 5">
            <a:extLst>
              <a:ext uri="{FF2B5EF4-FFF2-40B4-BE49-F238E27FC236}">
                <a16:creationId xmlns:a16="http://schemas.microsoft.com/office/drawing/2014/main" id="{6C7573C6-807E-C749-AAAB-9AA781585DA6}"/>
              </a:ext>
            </a:extLst>
          </p:cNvPr>
          <p:cNvPicPr>
            <a:picLocks noChangeAspect="1"/>
          </p:cNvPicPr>
          <p:nvPr/>
        </p:nvPicPr>
        <p:blipFill>
          <a:blip r:embed="rId2"/>
          <a:stretch>
            <a:fillRect/>
          </a:stretch>
        </p:blipFill>
        <p:spPr>
          <a:xfrm>
            <a:off x="6459680" y="756256"/>
            <a:ext cx="5288257" cy="1144752"/>
          </a:xfrm>
          <a:prstGeom prst="rect">
            <a:avLst/>
          </a:prstGeom>
        </p:spPr>
      </p:pic>
    </p:spTree>
    <p:extLst>
      <p:ext uri="{BB962C8B-B14F-4D97-AF65-F5344CB8AC3E}">
        <p14:creationId xmlns:p14="http://schemas.microsoft.com/office/powerpoint/2010/main" val="1013716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10F1FDD-80FF-4643-8168-5B5104D9413C}"/>
              </a:ext>
            </a:extLst>
          </p:cNvPr>
          <p:cNvSpPr>
            <a:spLocks noGrp="1"/>
          </p:cNvSpPr>
          <p:nvPr>
            <p:ph type="title"/>
          </p:nvPr>
        </p:nvSpPr>
        <p:spPr/>
        <p:txBody>
          <a:bodyPr/>
          <a:lstStyle/>
          <a:p>
            <a:r>
              <a:rPr lang="en-US" dirty="0"/>
              <a:t>Measurement Results</a:t>
            </a:r>
          </a:p>
        </p:txBody>
      </p:sp>
      <p:sp>
        <p:nvSpPr>
          <p:cNvPr id="3" name="İçerik Yer Tutucusu 2">
            <a:extLst>
              <a:ext uri="{FF2B5EF4-FFF2-40B4-BE49-F238E27FC236}">
                <a16:creationId xmlns:a16="http://schemas.microsoft.com/office/drawing/2014/main" id="{768A607D-282A-914F-8801-1067FB19DD45}"/>
              </a:ext>
            </a:extLst>
          </p:cNvPr>
          <p:cNvSpPr>
            <a:spLocks noGrp="1"/>
          </p:cNvSpPr>
          <p:nvPr>
            <p:ph idx="1"/>
          </p:nvPr>
        </p:nvSpPr>
        <p:spPr/>
        <p:txBody>
          <a:bodyPr/>
          <a:lstStyle/>
          <a:p>
            <a:pPr lvl="0"/>
            <a:r>
              <a:rPr lang="en-US" dirty="0"/>
              <a:t> Object of Interest (OOI) concept and data groups</a:t>
            </a:r>
            <a:endParaRPr lang="tr-TR" dirty="0"/>
          </a:p>
          <a:p>
            <a:pPr lvl="0"/>
            <a:r>
              <a:rPr lang="en-US" dirty="0"/>
              <a:t> Functional Process independence, and</a:t>
            </a:r>
            <a:endParaRPr lang="tr-TR" dirty="0"/>
          </a:p>
          <a:p>
            <a:pPr lvl="0"/>
            <a:r>
              <a:rPr lang="en-US" dirty="0"/>
              <a:t> Error/Confirmation messages.</a:t>
            </a:r>
            <a:endParaRPr lang="tr-TR" dirty="0"/>
          </a:p>
          <a:p>
            <a:endParaRPr lang="en-US" dirty="0"/>
          </a:p>
        </p:txBody>
      </p:sp>
      <p:sp>
        <p:nvSpPr>
          <p:cNvPr id="4" name="Veri Yer Tutucusu 3">
            <a:extLst>
              <a:ext uri="{FF2B5EF4-FFF2-40B4-BE49-F238E27FC236}">
                <a16:creationId xmlns:a16="http://schemas.microsoft.com/office/drawing/2014/main" id="{D551B662-71BB-6349-ADEB-88250E1777B2}"/>
              </a:ext>
            </a:extLst>
          </p:cNvPr>
          <p:cNvSpPr>
            <a:spLocks noGrp="1"/>
          </p:cNvSpPr>
          <p:nvPr>
            <p:ph type="dt" sz="half" idx="10"/>
          </p:nvPr>
        </p:nvSpPr>
        <p:spPr/>
        <p:txBody>
          <a:bodyPr/>
          <a:lstStyle/>
          <a:p>
            <a:fld id="{9504EB61-E4CA-4BBC-BC10-2103A5D07BE5}" type="datetime1">
              <a:rPr lang="tr-TR" smtClean="0"/>
              <a:t>29.10.2020</a:t>
            </a:fld>
            <a:endParaRPr lang="en-US"/>
          </a:p>
        </p:txBody>
      </p:sp>
      <p:sp>
        <p:nvSpPr>
          <p:cNvPr id="5" name="Slayt Numarası Yer Tutucusu 4">
            <a:extLst>
              <a:ext uri="{FF2B5EF4-FFF2-40B4-BE49-F238E27FC236}">
                <a16:creationId xmlns:a16="http://schemas.microsoft.com/office/drawing/2014/main" id="{5C89D026-D62E-984B-B353-A05A2FF1548D}"/>
              </a:ext>
            </a:extLst>
          </p:cNvPr>
          <p:cNvSpPr>
            <a:spLocks noGrp="1"/>
          </p:cNvSpPr>
          <p:nvPr>
            <p:ph type="sldNum" sz="quarter" idx="12"/>
          </p:nvPr>
        </p:nvSpPr>
        <p:spPr/>
        <p:txBody>
          <a:bodyPr/>
          <a:lstStyle/>
          <a:p>
            <a:fld id="{DB9B1678-C526-4C5A-BE0D-3F9ABBF7AE91}" type="slidenum">
              <a:rPr lang="en-US" smtClean="0"/>
              <a:t>18</a:t>
            </a:fld>
            <a:endParaRPr lang="en-US"/>
          </a:p>
        </p:txBody>
      </p:sp>
      <p:pic>
        <p:nvPicPr>
          <p:cNvPr id="6" name="Picture 2" descr="Cosmic Sizing Logo">
            <a:extLst>
              <a:ext uri="{FF2B5EF4-FFF2-40B4-BE49-F238E27FC236}">
                <a16:creationId xmlns:a16="http://schemas.microsoft.com/office/drawing/2014/main" id="{1166099D-6F2A-A241-8AFC-2308EF65F6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73235" y="347840"/>
            <a:ext cx="1823772" cy="102925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IWSM Mensura Logo">
            <a:extLst>
              <a:ext uri="{FF2B5EF4-FFF2-40B4-BE49-F238E27FC236}">
                <a16:creationId xmlns:a16="http://schemas.microsoft.com/office/drawing/2014/main" id="{A85EBA13-B311-674D-8149-5EE23301F1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91859" y="1600138"/>
            <a:ext cx="2016041" cy="361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56706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49AF125-F894-A54F-BFCF-7F257ACC7485}"/>
              </a:ext>
            </a:extLst>
          </p:cNvPr>
          <p:cNvSpPr>
            <a:spLocks noGrp="1"/>
          </p:cNvSpPr>
          <p:nvPr>
            <p:ph type="title"/>
          </p:nvPr>
        </p:nvSpPr>
        <p:spPr>
          <a:xfrm>
            <a:off x="84969" y="941947"/>
            <a:ext cx="10141997" cy="870301"/>
          </a:xfrm>
        </p:spPr>
        <p:txBody>
          <a:bodyPr>
            <a:normAutofit fontScale="90000"/>
          </a:bodyPr>
          <a:lstStyle/>
          <a:p>
            <a:r>
              <a:rPr lang="en-US" dirty="0"/>
              <a:t>Object of Interest (OOI) concept and data groups</a:t>
            </a:r>
            <a:br>
              <a:rPr lang="tr-TR" dirty="0"/>
            </a:br>
            <a:endParaRPr lang="en-US" dirty="0"/>
          </a:p>
        </p:txBody>
      </p:sp>
      <p:sp>
        <p:nvSpPr>
          <p:cNvPr id="3" name="İçerik Yer Tutucusu 2">
            <a:extLst>
              <a:ext uri="{FF2B5EF4-FFF2-40B4-BE49-F238E27FC236}">
                <a16:creationId xmlns:a16="http://schemas.microsoft.com/office/drawing/2014/main" id="{5C55CCF9-24B8-BE45-8C97-15E20C1BC52D}"/>
              </a:ext>
            </a:extLst>
          </p:cNvPr>
          <p:cNvSpPr>
            <a:spLocks noGrp="1"/>
          </p:cNvSpPr>
          <p:nvPr>
            <p:ph idx="1"/>
          </p:nvPr>
        </p:nvSpPr>
        <p:spPr>
          <a:xfrm>
            <a:off x="327714" y="2135403"/>
            <a:ext cx="11013350" cy="4323806"/>
          </a:xfrm>
        </p:spPr>
        <p:txBody>
          <a:bodyPr>
            <a:normAutofit fontScale="92500" lnSpcReduction="10000"/>
          </a:bodyPr>
          <a:lstStyle/>
          <a:p>
            <a:pPr algn="just"/>
            <a:r>
              <a:rPr lang="en-US" b="1" dirty="0"/>
              <a:t> Object of Interest (OOI) </a:t>
            </a:r>
            <a:r>
              <a:rPr lang="en-US" dirty="0"/>
              <a:t>concept is described in detail in COSMIC Classic, not mentioned in COSMIC Light. </a:t>
            </a:r>
          </a:p>
          <a:p>
            <a:pPr algn="just"/>
            <a:r>
              <a:rPr lang="en-US" b="1" dirty="0"/>
              <a:t> Identification of persistent and transient data groups </a:t>
            </a:r>
            <a:r>
              <a:rPr lang="en-US" dirty="0"/>
              <a:t>used to define OOI are described in COSMIC Classic but are not mentioned in COSMIC Light. </a:t>
            </a:r>
          </a:p>
          <a:p>
            <a:pPr algn="just"/>
            <a:r>
              <a:rPr lang="en-US" dirty="0"/>
              <a:t> When measuring Case 2, Measurer 1 paid special attention to the OOI concept and found more data movements while Measurer 2, who performed the measurement using COSMIC Light, did not consider this concept.</a:t>
            </a:r>
            <a:endParaRPr lang="tr-TR" dirty="0"/>
          </a:p>
          <a:p>
            <a:pPr algn="just"/>
            <a:r>
              <a:rPr lang="en-US" dirty="0"/>
              <a:t> In Case 2, one of the functional user requirements refers to a </a:t>
            </a:r>
            <a:r>
              <a:rPr lang="en-US" b="1" dirty="0"/>
              <a:t>search by a filtering feature:</a:t>
            </a:r>
            <a:r>
              <a:rPr lang="en-US" dirty="0"/>
              <a:t> Measurer 2, using COSMIC Light, </a:t>
            </a:r>
            <a:r>
              <a:rPr lang="en-US" b="1" dirty="0"/>
              <a:t>added an extra CFP for each filtering feature</a:t>
            </a:r>
            <a:r>
              <a:rPr lang="en-US" dirty="0"/>
              <a:t>, although it is an attribute of the same OOI. </a:t>
            </a:r>
          </a:p>
          <a:p>
            <a:pPr lvl="2" algn="just"/>
            <a:r>
              <a:rPr lang="en-US" sz="1900" dirty="0"/>
              <a:t>This led to greater CFP values for the Case 2 measurement based on COSMIC Light. </a:t>
            </a:r>
            <a:endParaRPr lang="tr-TR" sz="1900" dirty="0"/>
          </a:p>
          <a:p>
            <a:pPr lvl="0" algn="just"/>
            <a:r>
              <a:rPr lang="en-US" dirty="0"/>
              <a:t>  In Case 1, </a:t>
            </a:r>
            <a:r>
              <a:rPr lang="en-US" b="1" dirty="0"/>
              <a:t>data analysis in the form of ERD </a:t>
            </a:r>
            <a:r>
              <a:rPr lang="en-US" dirty="0"/>
              <a:t>in the requirements document helped Measurer 1 to identify the data groups without considering OOI.</a:t>
            </a:r>
            <a:endParaRPr lang="tr-TR" dirty="0"/>
          </a:p>
          <a:p>
            <a:endParaRPr lang="en-US" dirty="0"/>
          </a:p>
        </p:txBody>
      </p:sp>
      <p:sp>
        <p:nvSpPr>
          <p:cNvPr id="4" name="Veri Yer Tutucusu 3">
            <a:extLst>
              <a:ext uri="{FF2B5EF4-FFF2-40B4-BE49-F238E27FC236}">
                <a16:creationId xmlns:a16="http://schemas.microsoft.com/office/drawing/2014/main" id="{1F51C514-B7DB-CC4E-BCE6-EF76D5B06895}"/>
              </a:ext>
            </a:extLst>
          </p:cNvPr>
          <p:cNvSpPr>
            <a:spLocks noGrp="1"/>
          </p:cNvSpPr>
          <p:nvPr>
            <p:ph type="dt" sz="half" idx="10"/>
          </p:nvPr>
        </p:nvSpPr>
        <p:spPr/>
        <p:txBody>
          <a:bodyPr/>
          <a:lstStyle/>
          <a:p>
            <a:fld id="{9504EB61-E4CA-4BBC-BC10-2103A5D07BE5}" type="datetime1">
              <a:rPr lang="tr-TR" smtClean="0"/>
              <a:t>29.10.2020</a:t>
            </a:fld>
            <a:endParaRPr lang="en-US"/>
          </a:p>
        </p:txBody>
      </p:sp>
      <p:sp>
        <p:nvSpPr>
          <p:cNvPr id="5" name="Slayt Numarası Yer Tutucusu 4">
            <a:extLst>
              <a:ext uri="{FF2B5EF4-FFF2-40B4-BE49-F238E27FC236}">
                <a16:creationId xmlns:a16="http://schemas.microsoft.com/office/drawing/2014/main" id="{C0D8D05E-A4D5-0940-93B0-DA632043CBD7}"/>
              </a:ext>
            </a:extLst>
          </p:cNvPr>
          <p:cNvSpPr>
            <a:spLocks noGrp="1"/>
          </p:cNvSpPr>
          <p:nvPr>
            <p:ph type="sldNum" sz="quarter" idx="12"/>
          </p:nvPr>
        </p:nvSpPr>
        <p:spPr/>
        <p:txBody>
          <a:bodyPr/>
          <a:lstStyle/>
          <a:p>
            <a:fld id="{DB9B1678-C526-4C5A-BE0D-3F9ABBF7AE91}" type="slidenum">
              <a:rPr lang="en-US" smtClean="0"/>
              <a:t>19</a:t>
            </a:fld>
            <a:endParaRPr lang="en-US"/>
          </a:p>
        </p:txBody>
      </p:sp>
      <p:pic>
        <p:nvPicPr>
          <p:cNvPr id="6" name="Picture 2" descr="Cosmic Sizing Logo">
            <a:extLst>
              <a:ext uri="{FF2B5EF4-FFF2-40B4-BE49-F238E27FC236}">
                <a16:creationId xmlns:a16="http://schemas.microsoft.com/office/drawing/2014/main" id="{9BECDFFA-F07E-4E48-BCEE-6DF0A747F1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37006" y="241785"/>
            <a:ext cx="1823772" cy="102925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IWSM Mensura Logo">
            <a:extLst>
              <a:ext uri="{FF2B5EF4-FFF2-40B4-BE49-F238E27FC236}">
                <a16:creationId xmlns:a16="http://schemas.microsoft.com/office/drawing/2014/main" id="{D56C99D5-A340-4F4C-88F3-88385D0676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40871" y="1511853"/>
            <a:ext cx="2016041" cy="361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5554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Agenda</a:t>
            </a:r>
          </a:p>
        </p:txBody>
      </p:sp>
      <p:sp>
        <p:nvSpPr>
          <p:cNvPr id="3" name="İçerik Yer Tutucusu 2"/>
          <p:cNvSpPr>
            <a:spLocks noGrp="1"/>
          </p:cNvSpPr>
          <p:nvPr>
            <p:ph idx="1"/>
          </p:nvPr>
        </p:nvSpPr>
        <p:spPr/>
        <p:txBody>
          <a:bodyPr>
            <a:normAutofit lnSpcReduction="10000"/>
          </a:bodyPr>
          <a:lstStyle/>
          <a:p>
            <a:pPr algn="just">
              <a:buClr>
                <a:schemeClr val="accent1"/>
              </a:buClr>
              <a:buSzPct val="115000"/>
              <a:buFont typeface="Arial" panose="020B0604020202020204" pitchFamily="34" charset="0"/>
              <a:buChar char="•"/>
            </a:pPr>
            <a:r>
              <a:rPr lang="en-US" sz="3200" dirty="0"/>
              <a:t> Introduction</a:t>
            </a:r>
          </a:p>
          <a:p>
            <a:pPr algn="just">
              <a:buClr>
                <a:schemeClr val="accent1"/>
              </a:buClr>
              <a:buSzPct val="115000"/>
              <a:buFont typeface="Arial" panose="020B0604020202020204" pitchFamily="34" charset="0"/>
              <a:buChar char="•"/>
            </a:pPr>
            <a:r>
              <a:rPr lang="en-US" sz="3200" dirty="0"/>
              <a:t> Research Methodology</a:t>
            </a:r>
          </a:p>
          <a:p>
            <a:pPr marL="0" indent="0" algn="just">
              <a:buClr>
                <a:schemeClr val="accent1"/>
              </a:buClr>
              <a:buSzPct val="115000"/>
              <a:buNone/>
            </a:pPr>
            <a:r>
              <a:rPr lang="en-US" sz="3200" dirty="0"/>
              <a:t>     - Case Study Design</a:t>
            </a:r>
          </a:p>
          <a:p>
            <a:pPr marL="0" indent="0" algn="just">
              <a:buClr>
                <a:schemeClr val="accent1"/>
              </a:buClr>
              <a:buSzPct val="115000"/>
              <a:buNone/>
            </a:pPr>
            <a:r>
              <a:rPr lang="en-US" sz="3200" dirty="0"/>
              <a:t>     - Description of the Cases</a:t>
            </a:r>
          </a:p>
          <a:p>
            <a:pPr marL="0" indent="0" algn="just">
              <a:buClr>
                <a:schemeClr val="accent1"/>
              </a:buClr>
              <a:buSzPct val="115000"/>
              <a:buNone/>
            </a:pPr>
            <a:r>
              <a:rPr lang="en-US" sz="3200" dirty="0"/>
              <a:t>     - Measurement of Cases</a:t>
            </a:r>
          </a:p>
          <a:p>
            <a:pPr algn="just">
              <a:buClr>
                <a:schemeClr val="accent1"/>
              </a:buClr>
              <a:buSzPct val="115000"/>
              <a:buFont typeface="Arial" panose="020B0604020202020204" pitchFamily="34" charset="0"/>
              <a:buChar char="•"/>
            </a:pPr>
            <a:r>
              <a:rPr lang="en-US" sz="3200" dirty="0"/>
              <a:t> Results and Discussion</a:t>
            </a:r>
          </a:p>
          <a:p>
            <a:pPr algn="just">
              <a:buClr>
                <a:schemeClr val="accent1"/>
              </a:buClr>
              <a:buSzPct val="115000"/>
              <a:buFont typeface="Arial" panose="020B0604020202020204" pitchFamily="34" charset="0"/>
              <a:buChar char="•"/>
            </a:pPr>
            <a:r>
              <a:rPr lang="en-US" sz="3200" dirty="0"/>
              <a:t> Conclusion and Future Works</a:t>
            </a:r>
          </a:p>
          <a:p>
            <a:pPr algn="just">
              <a:buClr>
                <a:schemeClr val="accent1"/>
              </a:buClr>
              <a:buSzPct val="115000"/>
              <a:buFont typeface="Arial" panose="020B0604020202020204" pitchFamily="34" charset="0"/>
              <a:buChar char="•"/>
            </a:pPr>
            <a:endParaRPr lang="tr-TR" sz="3200" dirty="0"/>
          </a:p>
          <a:p>
            <a:pPr algn="just"/>
            <a:endParaRPr lang="en-US" sz="3200" dirty="0"/>
          </a:p>
        </p:txBody>
      </p:sp>
      <p:sp>
        <p:nvSpPr>
          <p:cNvPr id="4" name="Veri Yer Tutucusu 3"/>
          <p:cNvSpPr>
            <a:spLocks noGrp="1"/>
          </p:cNvSpPr>
          <p:nvPr>
            <p:ph type="dt" sz="half" idx="10"/>
          </p:nvPr>
        </p:nvSpPr>
        <p:spPr/>
        <p:txBody>
          <a:bodyPr/>
          <a:lstStyle/>
          <a:p>
            <a:fld id="{13EC30ED-5946-44CA-ABAE-4ED944E1F56F}" type="datetime1">
              <a:rPr lang="tr-TR" smtClean="0"/>
              <a:t>29.10.2020</a:t>
            </a:fld>
            <a:endParaRPr lang="en-US" dirty="0"/>
          </a:p>
        </p:txBody>
      </p:sp>
      <p:sp>
        <p:nvSpPr>
          <p:cNvPr id="5" name="Slayt Numarası Yer Tutucusu 4"/>
          <p:cNvSpPr>
            <a:spLocks noGrp="1"/>
          </p:cNvSpPr>
          <p:nvPr>
            <p:ph type="sldNum" sz="quarter" idx="12"/>
          </p:nvPr>
        </p:nvSpPr>
        <p:spPr>
          <a:xfrm>
            <a:off x="8754961" y="5828227"/>
            <a:ext cx="2926080" cy="1397039"/>
          </a:xfrm>
        </p:spPr>
        <p:txBody>
          <a:bodyPr/>
          <a:lstStyle/>
          <a:p>
            <a:fld id="{DB9B1678-C526-4C5A-BE0D-3F9ABBF7AE91}" type="slidenum">
              <a:rPr lang="en-US" smtClean="0"/>
              <a:t>2</a:t>
            </a:fld>
            <a:endParaRPr lang="en-US" dirty="0"/>
          </a:p>
        </p:txBody>
      </p:sp>
      <p:pic>
        <p:nvPicPr>
          <p:cNvPr id="6" name="Picture 2" descr="Cosmic Sizing Logo">
            <a:extLst>
              <a:ext uri="{FF2B5EF4-FFF2-40B4-BE49-F238E27FC236}">
                <a16:creationId xmlns:a16="http://schemas.microsoft.com/office/drawing/2014/main" id="{4D18ED3C-9329-0240-AFD1-84003E5836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73235" y="347840"/>
            <a:ext cx="1823772" cy="102925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IWSM Mensura Logo">
            <a:extLst>
              <a:ext uri="{FF2B5EF4-FFF2-40B4-BE49-F238E27FC236}">
                <a16:creationId xmlns:a16="http://schemas.microsoft.com/office/drawing/2014/main" id="{273DAA61-44FD-774F-B82D-4A35A86C3B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91859" y="1600138"/>
            <a:ext cx="2016041" cy="361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08818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EF26465-7632-D044-85D8-12F13CE4F77B}"/>
              </a:ext>
            </a:extLst>
          </p:cNvPr>
          <p:cNvSpPr>
            <a:spLocks noGrp="1"/>
          </p:cNvSpPr>
          <p:nvPr>
            <p:ph type="title"/>
          </p:nvPr>
        </p:nvSpPr>
        <p:spPr>
          <a:xfrm>
            <a:off x="657224" y="499533"/>
            <a:ext cx="8965747" cy="1383696"/>
          </a:xfrm>
        </p:spPr>
        <p:txBody>
          <a:bodyPr>
            <a:normAutofit/>
          </a:bodyPr>
          <a:lstStyle/>
          <a:p>
            <a:r>
              <a:rPr lang="en-US" sz="4400" dirty="0"/>
              <a:t>Variation in CFP Values Related to Functional Process Independence</a:t>
            </a:r>
          </a:p>
        </p:txBody>
      </p:sp>
      <p:sp>
        <p:nvSpPr>
          <p:cNvPr id="3" name="İçerik Yer Tutucusu 2">
            <a:extLst>
              <a:ext uri="{FF2B5EF4-FFF2-40B4-BE49-F238E27FC236}">
                <a16:creationId xmlns:a16="http://schemas.microsoft.com/office/drawing/2014/main" id="{404D4662-287C-C645-9305-B35B925469E0}"/>
              </a:ext>
            </a:extLst>
          </p:cNvPr>
          <p:cNvSpPr>
            <a:spLocks noGrp="1"/>
          </p:cNvSpPr>
          <p:nvPr>
            <p:ph idx="1"/>
          </p:nvPr>
        </p:nvSpPr>
        <p:spPr>
          <a:xfrm>
            <a:off x="685800" y="2166257"/>
            <a:ext cx="10753725" cy="3766185"/>
          </a:xfrm>
        </p:spPr>
        <p:txBody>
          <a:bodyPr>
            <a:normAutofit fontScale="92500" lnSpcReduction="10000"/>
          </a:bodyPr>
          <a:lstStyle/>
          <a:p>
            <a:pPr algn="just"/>
            <a:r>
              <a:rPr lang="en-US" dirty="0"/>
              <a:t>  COSMIC Classic gives a detailed definition of the </a:t>
            </a:r>
            <a:r>
              <a:rPr lang="en-US" b="1" dirty="0"/>
              <a:t>Functional Process </a:t>
            </a:r>
            <a:r>
              <a:rPr lang="en-US" dirty="0"/>
              <a:t>while COSMIC Light offers only a short description. </a:t>
            </a:r>
          </a:p>
          <a:p>
            <a:pPr algn="just"/>
            <a:r>
              <a:rPr lang="en-US" dirty="0"/>
              <a:t> In COSMIC Classic, under the functional process identification section, “</a:t>
            </a:r>
            <a:r>
              <a:rPr lang="en-US" b="1" dirty="0"/>
              <a:t>Independence of functional processes</a:t>
            </a:r>
            <a:r>
              <a:rPr lang="en-US" dirty="0"/>
              <a:t>” is explained in detail whereas this detail is not mentioned in COSMIC Light.  </a:t>
            </a:r>
            <a:endParaRPr lang="tr-TR" dirty="0"/>
          </a:p>
          <a:p>
            <a:pPr lvl="2" algn="just"/>
            <a:r>
              <a:rPr lang="en-US" dirty="0"/>
              <a:t>COSMIC Classic states that “</a:t>
            </a:r>
            <a:r>
              <a:rPr lang="en-US" i="1" dirty="0"/>
              <a:t>… in the COSMIC method (as in all other FSM Methods) each functional process is defined, modeled and measured independently of, i.e. without reference to, any other functional process in the same software being measured…”. </a:t>
            </a:r>
          </a:p>
          <a:p>
            <a:pPr algn="just"/>
            <a:r>
              <a:rPr lang="en-US" dirty="0"/>
              <a:t> COSMIC Classic further specifies that “</a:t>
            </a:r>
            <a:r>
              <a:rPr lang="en-US" i="1" dirty="0"/>
              <a:t>when a statement of a FUR is implemented in software, any "functional commonality" may or may not be developed as reusable software. All implementation decisions including the extent of actual or potential software reuse must be ignored when measuring functional size.” </a:t>
            </a:r>
          </a:p>
          <a:p>
            <a:pPr algn="just"/>
            <a:endParaRPr lang="en-US" dirty="0"/>
          </a:p>
        </p:txBody>
      </p:sp>
      <p:sp>
        <p:nvSpPr>
          <p:cNvPr id="4" name="Veri Yer Tutucusu 3">
            <a:extLst>
              <a:ext uri="{FF2B5EF4-FFF2-40B4-BE49-F238E27FC236}">
                <a16:creationId xmlns:a16="http://schemas.microsoft.com/office/drawing/2014/main" id="{C271769B-8306-4E43-8E49-BAC7309A6EF8}"/>
              </a:ext>
            </a:extLst>
          </p:cNvPr>
          <p:cNvSpPr>
            <a:spLocks noGrp="1"/>
          </p:cNvSpPr>
          <p:nvPr>
            <p:ph type="dt" sz="half" idx="10"/>
          </p:nvPr>
        </p:nvSpPr>
        <p:spPr/>
        <p:txBody>
          <a:bodyPr/>
          <a:lstStyle/>
          <a:p>
            <a:fld id="{9504EB61-E4CA-4BBC-BC10-2103A5D07BE5}" type="datetime1">
              <a:rPr lang="tr-TR" smtClean="0"/>
              <a:t>29.10.2020</a:t>
            </a:fld>
            <a:endParaRPr lang="en-US"/>
          </a:p>
        </p:txBody>
      </p:sp>
      <p:sp>
        <p:nvSpPr>
          <p:cNvPr id="5" name="Slayt Numarası Yer Tutucusu 4">
            <a:extLst>
              <a:ext uri="{FF2B5EF4-FFF2-40B4-BE49-F238E27FC236}">
                <a16:creationId xmlns:a16="http://schemas.microsoft.com/office/drawing/2014/main" id="{C76739E5-E533-F34F-B9A1-08CBBD164157}"/>
              </a:ext>
            </a:extLst>
          </p:cNvPr>
          <p:cNvSpPr>
            <a:spLocks noGrp="1"/>
          </p:cNvSpPr>
          <p:nvPr>
            <p:ph type="sldNum" sz="quarter" idx="12"/>
          </p:nvPr>
        </p:nvSpPr>
        <p:spPr/>
        <p:txBody>
          <a:bodyPr/>
          <a:lstStyle/>
          <a:p>
            <a:fld id="{DB9B1678-C526-4C5A-BE0D-3F9ABBF7AE91}" type="slidenum">
              <a:rPr lang="en-US" smtClean="0"/>
              <a:t>20</a:t>
            </a:fld>
            <a:endParaRPr lang="en-US"/>
          </a:p>
        </p:txBody>
      </p:sp>
      <p:pic>
        <p:nvPicPr>
          <p:cNvPr id="6" name="Picture 2" descr="Cosmic Sizing Logo">
            <a:extLst>
              <a:ext uri="{FF2B5EF4-FFF2-40B4-BE49-F238E27FC236}">
                <a16:creationId xmlns:a16="http://schemas.microsoft.com/office/drawing/2014/main" id="{95FC18AE-5037-C24A-A8E2-D9C1E5E1EB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73235" y="347840"/>
            <a:ext cx="1823772" cy="102925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IWSM Mensura Logo">
            <a:extLst>
              <a:ext uri="{FF2B5EF4-FFF2-40B4-BE49-F238E27FC236}">
                <a16:creationId xmlns:a16="http://schemas.microsoft.com/office/drawing/2014/main" id="{7D585839-E98B-D44C-A08B-CF5DD4EC97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91859" y="1600138"/>
            <a:ext cx="2016041" cy="361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47867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BE5445D-2471-E64D-AE4B-EF177E478CCD}"/>
              </a:ext>
            </a:extLst>
          </p:cNvPr>
          <p:cNvSpPr>
            <a:spLocks noGrp="1"/>
          </p:cNvSpPr>
          <p:nvPr>
            <p:ph type="title"/>
          </p:nvPr>
        </p:nvSpPr>
        <p:spPr>
          <a:xfrm>
            <a:off x="227104" y="249293"/>
            <a:ext cx="10772775" cy="1658198"/>
          </a:xfrm>
        </p:spPr>
        <p:txBody>
          <a:bodyPr>
            <a:normAutofit/>
          </a:bodyPr>
          <a:lstStyle/>
          <a:p>
            <a:r>
              <a:rPr lang="en-US" sz="4400" dirty="0"/>
              <a:t>Variation in CFP Values Related to Functional Process Independence</a:t>
            </a:r>
          </a:p>
        </p:txBody>
      </p:sp>
      <p:sp>
        <p:nvSpPr>
          <p:cNvPr id="3" name="İçerik Yer Tutucusu 2">
            <a:extLst>
              <a:ext uri="{FF2B5EF4-FFF2-40B4-BE49-F238E27FC236}">
                <a16:creationId xmlns:a16="http://schemas.microsoft.com/office/drawing/2014/main" id="{C6C577A8-C723-B045-8E61-5E75FB38ABF3}"/>
              </a:ext>
            </a:extLst>
          </p:cNvPr>
          <p:cNvSpPr>
            <a:spLocks noGrp="1"/>
          </p:cNvSpPr>
          <p:nvPr>
            <p:ph idx="1"/>
          </p:nvPr>
        </p:nvSpPr>
        <p:spPr/>
        <p:txBody>
          <a:bodyPr>
            <a:normAutofit lnSpcReduction="10000"/>
          </a:bodyPr>
          <a:lstStyle/>
          <a:p>
            <a:r>
              <a:rPr lang="tr-TR" dirty="0"/>
              <a:t> COSMIC Classic </a:t>
            </a:r>
            <a:r>
              <a:rPr lang="tr-TR" dirty="0" err="1"/>
              <a:t>specifies</a:t>
            </a:r>
            <a:r>
              <a:rPr lang="tr-TR" dirty="0"/>
              <a:t> </a:t>
            </a:r>
            <a:r>
              <a:rPr lang="tr-TR" dirty="0" err="1"/>
              <a:t>that</a:t>
            </a:r>
            <a:r>
              <a:rPr lang="tr-TR" dirty="0"/>
              <a:t> </a:t>
            </a:r>
          </a:p>
          <a:p>
            <a:pPr lvl="2"/>
            <a:r>
              <a:rPr lang="tr-TR" dirty="0"/>
              <a:t>“</a:t>
            </a:r>
            <a:r>
              <a:rPr lang="tr-TR" dirty="0" err="1"/>
              <a:t>when</a:t>
            </a:r>
            <a:r>
              <a:rPr lang="tr-TR" dirty="0"/>
              <a:t> a </a:t>
            </a:r>
            <a:r>
              <a:rPr lang="tr-TR" dirty="0" err="1"/>
              <a:t>statement</a:t>
            </a:r>
            <a:r>
              <a:rPr lang="tr-TR" dirty="0"/>
              <a:t> of a FUR is </a:t>
            </a:r>
            <a:r>
              <a:rPr lang="tr-TR" dirty="0" err="1"/>
              <a:t>implemented</a:t>
            </a:r>
            <a:r>
              <a:rPr lang="tr-TR" dirty="0"/>
              <a:t> in software, </a:t>
            </a:r>
            <a:r>
              <a:rPr lang="tr-TR" dirty="0" err="1"/>
              <a:t>any</a:t>
            </a:r>
            <a:r>
              <a:rPr lang="tr-TR" dirty="0"/>
              <a:t> "</a:t>
            </a:r>
            <a:r>
              <a:rPr lang="tr-TR" dirty="0" err="1"/>
              <a:t>functional</a:t>
            </a:r>
            <a:r>
              <a:rPr lang="tr-TR" dirty="0"/>
              <a:t> </a:t>
            </a:r>
            <a:r>
              <a:rPr lang="tr-TR" dirty="0" err="1"/>
              <a:t>commonality</a:t>
            </a:r>
            <a:r>
              <a:rPr lang="tr-TR" dirty="0"/>
              <a:t>" </a:t>
            </a:r>
            <a:r>
              <a:rPr lang="tr-TR" dirty="0" err="1"/>
              <a:t>may</a:t>
            </a:r>
            <a:r>
              <a:rPr lang="tr-TR" dirty="0"/>
              <a:t> </a:t>
            </a:r>
            <a:r>
              <a:rPr lang="tr-TR" dirty="0" err="1"/>
              <a:t>or</a:t>
            </a:r>
            <a:r>
              <a:rPr lang="tr-TR" dirty="0"/>
              <a:t> </a:t>
            </a:r>
            <a:r>
              <a:rPr lang="tr-TR" dirty="0" err="1"/>
              <a:t>may</a:t>
            </a:r>
            <a:r>
              <a:rPr lang="tr-TR" dirty="0"/>
              <a:t> not be </a:t>
            </a:r>
            <a:r>
              <a:rPr lang="tr-TR" dirty="0" err="1"/>
              <a:t>developed</a:t>
            </a:r>
            <a:r>
              <a:rPr lang="tr-TR" dirty="0"/>
              <a:t> as </a:t>
            </a:r>
            <a:r>
              <a:rPr lang="tr-TR" dirty="0" err="1"/>
              <a:t>reusable</a:t>
            </a:r>
            <a:r>
              <a:rPr lang="tr-TR" dirty="0"/>
              <a:t> software. </a:t>
            </a:r>
          </a:p>
          <a:p>
            <a:pPr lvl="2"/>
            <a:r>
              <a:rPr lang="tr-TR" dirty="0" err="1"/>
              <a:t>All</a:t>
            </a:r>
            <a:r>
              <a:rPr lang="tr-TR" dirty="0"/>
              <a:t> </a:t>
            </a:r>
            <a:r>
              <a:rPr lang="tr-TR" dirty="0" err="1"/>
              <a:t>implementation</a:t>
            </a:r>
            <a:r>
              <a:rPr lang="tr-TR" dirty="0"/>
              <a:t> </a:t>
            </a:r>
            <a:r>
              <a:rPr lang="tr-TR" dirty="0" err="1"/>
              <a:t>decisions</a:t>
            </a:r>
            <a:r>
              <a:rPr lang="tr-TR" dirty="0"/>
              <a:t> </a:t>
            </a:r>
            <a:r>
              <a:rPr lang="tr-TR" dirty="0" err="1"/>
              <a:t>including</a:t>
            </a:r>
            <a:r>
              <a:rPr lang="tr-TR" dirty="0"/>
              <a:t> </a:t>
            </a:r>
            <a:r>
              <a:rPr lang="tr-TR" dirty="0" err="1"/>
              <a:t>the</a:t>
            </a:r>
            <a:r>
              <a:rPr lang="tr-TR" dirty="0"/>
              <a:t> </a:t>
            </a:r>
            <a:r>
              <a:rPr lang="tr-TR" dirty="0" err="1"/>
              <a:t>extent</a:t>
            </a:r>
            <a:r>
              <a:rPr lang="tr-TR" dirty="0"/>
              <a:t> of </a:t>
            </a:r>
            <a:r>
              <a:rPr lang="tr-TR" dirty="0" err="1"/>
              <a:t>actual</a:t>
            </a:r>
            <a:r>
              <a:rPr lang="tr-TR" dirty="0"/>
              <a:t> </a:t>
            </a:r>
            <a:r>
              <a:rPr lang="tr-TR" dirty="0" err="1"/>
              <a:t>or</a:t>
            </a:r>
            <a:r>
              <a:rPr lang="tr-TR" dirty="0"/>
              <a:t> </a:t>
            </a:r>
            <a:r>
              <a:rPr lang="tr-TR" dirty="0" err="1"/>
              <a:t>potential</a:t>
            </a:r>
            <a:r>
              <a:rPr lang="tr-TR" dirty="0"/>
              <a:t> software </a:t>
            </a:r>
            <a:r>
              <a:rPr lang="tr-TR" dirty="0" err="1"/>
              <a:t>reuse</a:t>
            </a:r>
            <a:r>
              <a:rPr lang="tr-TR" dirty="0"/>
              <a:t> </a:t>
            </a:r>
            <a:r>
              <a:rPr lang="tr-TR" dirty="0" err="1"/>
              <a:t>must</a:t>
            </a:r>
            <a:r>
              <a:rPr lang="tr-TR" dirty="0"/>
              <a:t> be </a:t>
            </a:r>
            <a:r>
              <a:rPr lang="tr-TR" dirty="0" err="1"/>
              <a:t>ignored</a:t>
            </a:r>
            <a:r>
              <a:rPr lang="tr-TR" dirty="0"/>
              <a:t> </a:t>
            </a:r>
            <a:r>
              <a:rPr lang="tr-TR" dirty="0" err="1"/>
              <a:t>when</a:t>
            </a:r>
            <a:r>
              <a:rPr lang="tr-TR" dirty="0"/>
              <a:t> </a:t>
            </a:r>
            <a:r>
              <a:rPr lang="tr-TR" dirty="0" err="1"/>
              <a:t>measuring</a:t>
            </a:r>
            <a:r>
              <a:rPr lang="tr-TR" dirty="0"/>
              <a:t> </a:t>
            </a:r>
            <a:r>
              <a:rPr lang="tr-TR" dirty="0" err="1"/>
              <a:t>functional</a:t>
            </a:r>
            <a:r>
              <a:rPr lang="tr-TR" dirty="0"/>
              <a:t> size»</a:t>
            </a:r>
            <a:endParaRPr lang="en-US" dirty="0"/>
          </a:p>
          <a:p>
            <a:pPr algn="just"/>
            <a:r>
              <a:rPr lang="en-US" dirty="0"/>
              <a:t> The following observations apply to Case 2, where </a:t>
            </a:r>
            <a:r>
              <a:rPr lang="en-US" b="1" dirty="0"/>
              <a:t>functional similarities </a:t>
            </a:r>
            <a:r>
              <a:rPr lang="en-US" dirty="0"/>
              <a:t>had been observed:</a:t>
            </a:r>
            <a:endParaRPr lang="tr-TR" dirty="0"/>
          </a:p>
          <a:p>
            <a:pPr lvl="0" algn="just"/>
            <a:r>
              <a:rPr lang="en-US" dirty="0"/>
              <a:t> Complying with the guidance information given in COSMIC Classic , Measurer 1 included the functional similarities in his CFP calculation. </a:t>
            </a:r>
            <a:endParaRPr lang="tr-TR" dirty="0"/>
          </a:p>
          <a:p>
            <a:pPr lvl="0" algn="just"/>
            <a:r>
              <a:rPr lang="en-US" dirty="0"/>
              <a:t> Since this detail is not mentioned in COSMIC Light, Measurer 2 eliminated the functional similarities in the functional size measurement. </a:t>
            </a:r>
            <a:endParaRPr lang="tr-TR" dirty="0"/>
          </a:p>
          <a:p>
            <a:endParaRPr lang="en-US" dirty="0"/>
          </a:p>
        </p:txBody>
      </p:sp>
      <p:sp>
        <p:nvSpPr>
          <p:cNvPr id="4" name="Veri Yer Tutucusu 3">
            <a:extLst>
              <a:ext uri="{FF2B5EF4-FFF2-40B4-BE49-F238E27FC236}">
                <a16:creationId xmlns:a16="http://schemas.microsoft.com/office/drawing/2014/main" id="{6C0F3C4B-C0B4-6740-AE87-30D0C9C6F8A6}"/>
              </a:ext>
            </a:extLst>
          </p:cNvPr>
          <p:cNvSpPr>
            <a:spLocks noGrp="1"/>
          </p:cNvSpPr>
          <p:nvPr>
            <p:ph type="dt" sz="half" idx="10"/>
          </p:nvPr>
        </p:nvSpPr>
        <p:spPr/>
        <p:txBody>
          <a:bodyPr/>
          <a:lstStyle/>
          <a:p>
            <a:fld id="{9504EB61-E4CA-4BBC-BC10-2103A5D07BE5}" type="datetime1">
              <a:rPr lang="tr-TR" smtClean="0"/>
              <a:t>29.10.2020</a:t>
            </a:fld>
            <a:endParaRPr lang="en-US"/>
          </a:p>
        </p:txBody>
      </p:sp>
      <p:sp>
        <p:nvSpPr>
          <p:cNvPr id="5" name="Slayt Numarası Yer Tutucusu 4">
            <a:extLst>
              <a:ext uri="{FF2B5EF4-FFF2-40B4-BE49-F238E27FC236}">
                <a16:creationId xmlns:a16="http://schemas.microsoft.com/office/drawing/2014/main" id="{6A42FCD3-BAA2-8141-B28B-6F7DF4D921CD}"/>
              </a:ext>
            </a:extLst>
          </p:cNvPr>
          <p:cNvSpPr>
            <a:spLocks noGrp="1"/>
          </p:cNvSpPr>
          <p:nvPr>
            <p:ph type="sldNum" sz="quarter" idx="12"/>
          </p:nvPr>
        </p:nvSpPr>
        <p:spPr/>
        <p:txBody>
          <a:bodyPr/>
          <a:lstStyle/>
          <a:p>
            <a:fld id="{DB9B1678-C526-4C5A-BE0D-3F9ABBF7AE91}" type="slidenum">
              <a:rPr lang="en-US" smtClean="0"/>
              <a:t>21</a:t>
            </a:fld>
            <a:endParaRPr lang="en-US"/>
          </a:p>
        </p:txBody>
      </p:sp>
      <p:pic>
        <p:nvPicPr>
          <p:cNvPr id="6" name="Picture 2" descr="Cosmic Sizing Logo">
            <a:extLst>
              <a:ext uri="{FF2B5EF4-FFF2-40B4-BE49-F238E27FC236}">
                <a16:creationId xmlns:a16="http://schemas.microsoft.com/office/drawing/2014/main" id="{920BAE45-1F17-7B4B-9627-84F1E38B44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73235" y="347840"/>
            <a:ext cx="1823772" cy="102925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IWSM Mensura Logo">
            <a:extLst>
              <a:ext uri="{FF2B5EF4-FFF2-40B4-BE49-F238E27FC236}">
                <a16:creationId xmlns:a16="http://schemas.microsoft.com/office/drawing/2014/main" id="{C90FA4B5-E105-B340-AB0A-1B699F9D19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91859" y="1600138"/>
            <a:ext cx="2016041" cy="361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8873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5676FF2-E05B-8A4E-88D2-49483BC12BC6}"/>
              </a:ext>
            </a:extLst>
          </p:cNvPr>
          <p:cNvSpPr>
            <a:spLocks noGrp="1"/>
          </p:cNvSpPr>
          <p:nvPr>
            <p:ph type="title"/>
          </p:nvPr>
        </p:nvSpPr>
        <p:spPr>
          <a:xfrm>
            <a:off x="406853" y="547999"/>
            <a:ext cx="9651547" cy="1463681"/>
          </a:xfrm>
        </p:spPr>
        <p:txBody>
          <a:bodyPr>
            <a:normAutofit/>
          </a:bodyPr>
          <a:lstStyle/>
          <a:p>
            <a:r>
              <a:rPr lang="en-US" sz="4000" dirty="0"/>
              <a:t>Variations in CFP Values Related to Error/ Confirmation Messages</a:t>
            </a:r>
            <a:r>
              <a:rPr lang="tr-TR" sz="4400" dirty="0"/>
              <a:t> </a:t>
            </a:r>
            <a:endParaRPr lang="en-US" sz="4400" dirty="0"/>
          </a:p>
        </p:txBody>
      </p:sp>
      <p:sp>
        <p:nvSpPr>
          <p:cNvPr id="3" name="İçerik Yer Tutucusu 2">
            <a:extLst>
              <a:ext uri="{FF2B5EF4-FFF2-40B4-BE49-F238E27FC236}">
                <a16:creationId xmlns:a16="http://schemas.microsoft.com/office/drawing/2014/main" id="{C5227365-5D2A-1748-A44F-BCA5E9001FDA}"/>
              </a:ext>
            </a:extLst>
          </p:cNvPr>
          <p:cNvSpPr>
            <a:spLocks noGrp="1"/>
          </p:cNvSpPr>
          <p:nvPr>
            <p:ph idx="1"/>
          </p:nvPr>
        </p:nvSpPr>
        <p:spPr>
          <a:xfrm>
            <a:off x="676656" y="2011680"/>
            <a:ext cx="11013350" cy="4530634"/>
          </a:xfrm>
        </p:spPr>
        <p:txBody>
          <a:bodyPr>
            <a:normAutofit/>
          </a:bodyPr>
          <a:lstStyle/>
          <a:p>
            <a:pPr algn="just"/>
            <a:r>
              <a:rPr lang="en-US" dirty="0"/>
              <a:t> COSMIC Classic includes detailed guidance on </a:t>
            </a:r>
            <a:r>
              <a:rPr lang="en-US" b="1" dirty="0"/>
              <a:t>error/ confirmation messages</a:t>
            </a:r>
            <a:r>
              <a:rPr lang="en-US" dirty="0"/>
              <a:t>, </a:t>
            </a:r>
          </a:p>
          <a:p>
            <a:pPr algn="just"/>
            <a:r>
              <a:rPr lang="en-US" dirty="0"/>
              <a:t> COSMIC Light has only briefly presented under </a:t>
            </a:r>
            <a:r>
              <a:rPr lang="en-US" b="1" dirty="0"/>
              <a:t>the EXIT type data movement-related description</a:t>
            </a:r>
            <a:r>
              <a:rPr lang="en-US" dirty="0"/>
              <a:t>.</a:t>
            </a:r>
            <a:endParaRPr lang="tr-TR" dirty="0"/>
          </a:p>
          <a:p>
            <a:pPr algn="just"/>
            <a:r>
              <a:rPr lang="en-US" dirty="0"/>
              <a:t> COSMIC Classic states that </a:t>
            </a:r>
          </a:p>
          <a:p>
            <a:pPr lvl="2" algn="just"/>
            <a:r>
              <a:rPr lang="en-US" dirty="0"/>
              <a:t>“</a:t>
            </a:r>
            <a:r>
              <a:rPr lang="en-US" i="1" dirty="0"/>
              <a:t>If the FUR of the functional process does not require any type of error/confirmation message to be issued, do not identify any corresponding Exit</a:t>
            </a:r>
            <a:r>
              <a:rPr lang="en-US" dirty="0"/>
              <a:t>”. </a:t>
            </a:r>
            <a:endParaRPr lang="tr-TR" dirty="0"/>
          </a:p>
        </p:txBody>
      </p:sp>
      <p:sp>
        <p:nvSpPr>
          <p:cNvPr id="4" name="Veri Yer Tutucusu 3">
            <a:extLst>
              <a:ext uri="{FF2B5EF4-FFF2-40B4-BE49-F238E27FC236}">
                <a16:creationId xmlns:a16="http://schemas.microsoft.com/office/drawing/2014/main" id="{72D81B1A-B159-7A40-B91F-8B3132C8A764}"/>
              </a:ext>
            </a:extLst>
          </p:cNvPr>
          <p:cNvSpPr>
            <a:spLocks noGrp="1"/>
          </p:cNvSpPr>
          <p:nvPr>
            <p:ph type="dt" sz="half" idx="10"/>
          </p:nvPr>
        </p:nvSpPr>
        <p:spPr/>
        <p:txBody>
          <a:bodyPr/>
          <a:lstStyle/>
          <a:p>
            <a:fld id="{9504EB61-E4CA-4BBC-BC10-2103A5D07BE5}" type="datetime1">
              <a:rPr lang="tr-TR" smtClean="0"/>
              <a:t>29.10.2020</a:t>
            </a:fld>
            <a:endParaRPr lang="en-US"/>
          </a:p>
        </p:txBody>
      </p:sp>
      <p:sp>
        <p:nvSpPr>
          <p:cNvPr id="5" name="Slayt Numarası Yer Tutucusu 4">
            <a:extLst>
              <a:ext uri="{FF2B5EF4-FFF2-40B4-BE49-F238E27FC236}">
                <a16:creationId xmlns:a16="http://schemas.microsoft.com/office/drawing/2014/main" id="{FB4308BA-C094-7E4C-8208-40221BFE4B1C}"/>
              </a:ext>
            </a:extLst>
          </p:cNvPr>
          <p:cNvSpPr>
            <a:spLocks noGrp="1"/>
          </p:cNvSpPr>
          <p:nvPr>
            <p:ph type="sldNum" sz="quarter" idx="12"/>
          </p:nvPr>
        </p:nvSpPr>
        <p:spPr/>
        <p:txBody>
          <a:bodyPr/>
          <a:lstStyle/>
          <a:p>
            <a:fld id="{DB9B1678-C526-4C5A-BE0D-3F9ABBF7AE91}" type="slidenum">
              <a:rPr lang="en-US" smtClean="0"/>
              <a:t>22</a:t>
            </a:fld>
            <a:endParaRPr lang="en-US" dirty="0"/>
          </a:p>
        </p:txBody>
      </p:sp>
      <p:pic>
        <p:nvPicPr>
          <p:cNvPr id="6" name="Picture 2" descr="Cosmic Sizing Logo">
            <a:extLst>
              <a:ext uri="{FF2B5EF4-FFF2-40B4-BE49-F238E27FC236}">
                <a16:creationId xmlns:a16="http://schemas.microsoft.com/office/drawing/2014/main" id="{9BEEB1AE-10B2-854A-95D2-F5A125BE03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73235" y="347840"/>
            <a:ext cx="1823772" cy="102925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IWSM Mensura Logo">
            <a:extLst>
              <a:ext uri="{FF2B5EF4-FFF2-40B4-BE49-F238E27FC236}">
                <a16:creationId xmlns:a16="http://schemas.microsoft.com/office/drawing/2014/main" id="{C6390AF4-E619-854C-B982-B95B09DC57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91859" y="1600138"/>
            <a:ext cx="2016041" cy="361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82613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5676FF2-E05B-8A4E-88D2-49483BC12BC6}"/>
              </a:ext>
            </a:extLst>
          </p:cNvPr>
          <p:cNvSpPr>
            <a:spLocks noGrp="1"/>
          </p:cNvSpPr>
          <p:nvPr>
            <p:ph type="title"/>
          </p:nvPr>
        </p:nvSpPr>
        <p:spPr>
          <a:xfrm>
            <a:off x="406853" y="547999"/>
            <a:ext cx="9651547" cy="1463681"/>
          </a:xfrm>
        </p:spPr>
        <p:txBody>
          <a:bodyPr>
            <a:normAutofit/>
          </a:bodyPr>
          <a:lstStyle/>
          <a:p>
            <a:r>
              <a:rPr lang="en-US" sz="4000" dirty="0"/>
              <a:t>Variations in CFP Values Related to Error/ Confirmation Messages</a:t>
            </a:r>
            <a:r>
              <a:rPr lang="tr-TR" sz="4400" dirty="0"/>
              <a:t> </a:t>
            </a:r>
            <a:endParaRPr lang="en-US" sz="4400" dirty="0"/>
          </a:p>
        </p:txBody>
      </p:sp>
      <p:sp>
        <p:nvSpPr>
          <p:cNvPr id="3" name="İçerik Yer Tutucusu 2">
            <a:extLst>
              <a:ext uri="{FF2B5EF4-FFF2-40B4-BE49-F238E27FC236}">
                <a16:creationId xmlns:a16="http://schemas.microsoft.com/office/drawing/2014/main" id="{C5227365-5D2A-1748-A44F-BCA5E9001FDA}"/>
              </a:ext>
            </a:extLst>
          </p:cNvPr>
          <p:cNvSpPr>
            <a:spLocks noGrp="1"/>
          </p:cNvSpPr>
          <p:nvPr>
            <p:ph idx="1"/>
          </p:nvPr>
        </p:nvSpPr>
        <p:spPr>
          <a:xfrm>
            <a:off x="676656" y="2011680"/>
            <a:ext cx="11013350" cy="4530634"/>
          </a:xfrm>
        </p:spPr>
        <p:txBody>
          <a:bodyPr>
            <a:normAutofit fontScale="92500"/>
          </a:bodyPr>
          <a:lstStyle/>
          <a:p>
            <a:pPr algn="just"/>
            <a:r>
              <a:rPr lang="en-US" dirty="0"/>
              <a:t> In Case 2, did not have a FUR specifying the information related to system behavior regarding error or confirmation messages:</a:t>
            </a:r>
            <a:endParaRPr lang="tr-TR" dirty="0"/>
          </a:p>
          <a:p>
            <a:pPr marL="0" lvl="0" indent="0" algn="just">
              <a:buNone/>
            </a:pPr>
            <a:r>
              <a:rPr lang="en-US" dirty="0"/>
              <a:t>	Measurer 1, by referring to COSMIC Classic , did not identify or count any related 	data 	movement. </a:t>
            </a:r>
            <a:endParaRPr lang="tr-TR" dirty="0"/>
          </a:p>
          <a:p>
            <a:pPr marL="0" lvl="0" indent="0" algn="just">
              <a:buNone/>
            </a:pPr>
            <a:r>
              <a:rPr lang="en-US" dirty="0"/>
              <a:t>	Measurer 2 made an assumption and included the error/ confirmation messages 	in the 	measurement process. </a:t>
            </a:r>
            <a:endParaRPr lang="tr-TR" dirty="0"/>
          </a:p>
          <a:p>
            <a:pPr algn="just"/>
            <a:r>
              <a:rPr lang="en-US" dirty="0"/>
              <a:t> Lack of detail regarding error/ confirmation messages in COSMIC Light causes inconsistencies in the measurement. </a:t>
            </a:r>
          </a:p>
          <a:p>
            <a:pPr algn="just"/>
            <a:r>
              <a:rPr lang="en-US" dirty="0"/>
              <a:t> For better measurement consistency, this information could also be added to COSMIC Light. </a:t>
            </a:r>
            <a:endParaRPr lang="tr-TR" dirty="0"/>
          </a:p>
          <a:p>
            <a:pPr algn="just"/>
            <a:r>
              <a:rPr lang="en-US" dirty="0"/>
              <a:t> On the other hand, in Case 1, the system behavior regarding error or confirmation messages was specified in use case descriptions. </a:t>
            </a:r>
          </a:p>
          <a:p>
            <a:pPr algn="just"/>
            <a:r>
              <a:rPr lang="en-US" dirty="0"/>
              <a:t> Thus, there were no major inconsistencies in Case 1 regarding error or confirmation messages. </a:t>
            </a:r>
            <a:endParaRPr lang="tr-TR" dirty="0"/>
          </a:p>
        </p:txBody>
      </p:sp>
      <p:sp>
        <p:nvSpPr>
          <p:cNvPr id="4" name="Veri Yer Tutucusu 3">
            <a:extLst>
              <a:ext uri="{FF2B5EF4-FFF2-40B4-BE49-F238E27FC236}">
                <a16:creationId xmlns:a16="http://schemas.microsoft.com/office/drawing/2014/main" id="{72D81B1A-B159-7A40-B91F-8B3132C8A764}"/>
              </a:ext>
            </a:extLst>
          </p:cNvPr>
          <p:cNvSpPr>
            <a:spLocks noGrp="1"/>
          </p:cNvSpPr>
          <p:nvPr>
            <p:ph type="dt" sz="half" idx="10"/>
          </p:nvPr>
        </p:nvSpPr>
        <p:spPr/>
        <p:txBody>
          <a:bodyPr/>
          <a:lstStyle/>
          <a:p>
            <a:fld id="{9504EB61-E4CA-4BBC-BC10-2103A5D07BE5}" type="datetime1">
              <a:rPr lang="tr-TR" smtClean="0"/>
              <a:t>29.10.2020</a:t>
            </a:fld>
            <a:endParaRPr lang="en-US"/>
          </a:p>
        </p:txBody>
      </p:sp>
      <p:sp>
        <p:nvSpPr>
          <p:cNvPr id="5" name="Slayt Numarası Yer Tutucusu 4">
            <a:extLst>
              <a:ext uri="{FF2B5EF4-FFF2-40B4-BE49-F238E27FC236}">
                <a16:creationId xmlns:a16="http://schemas.microsoft.com/office/drawing/2014/main" id="{FB4308BA-C094-7E4C-8208-40221BFE4B1C}"/>
              </a:ext>
            </a:extLst>
          </p:cNvPr>
          <p:cNvSpPr>
            <a:spLocks noGrp="1"/>
          </p:cNvSpPr>
          <p:nvPr>
            <p:ph type="sldNum" sz="quarter" idx="12"/>
          </p:nvPr>
        </p:nvSpPr>
        <p:spPr/>
        <p:txBody>
          <a:bodyPr/>
          <a:lstStyle/>
          <a:p>
            <a:fld id="{DB9B1678-C526-4C5A-BE0D-3F9ABBF7AE91}" type="slidenum">
              <a:rPr lang="en-US" smtClean="0"/>
              <a:t>23</a:t>
            </a:fld>
            <a:endParaRPr lang="en-US"/>
          </a:p>
        </p:txBody>
      </p:sp>
      <p:pic>
        <p:nvPicPr>
          <p:cNvPr id="6" name="Picture 2" descr="Cosmic Sizing Logo">
            <a:extLst>
              <a:ext uri="{FF2B5EF4-FFF2-40B4-BE49-F238E27FC236}">
                <a16:creationId xmlns:a16="http://schemas.microsoft.com/office/drawing/2014/main" id="{9BEEB1AE-10B2-854A-95D2-F5A125BE03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73235" y="347840"/>
            <a:ext cx="1823772" cy="102925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IWSM Mensura Logo">
            <a:extLst>
              <a:ext uri="{FF2B5EF4-FFF2-40B4-BE49-F238E27FC236}">
                <a16:creationId xmlns:a16="http://schemas.microsoft.com/office/drawing/2014/main" id="{C6390AF4-E619-854C-B982-B95B09DC57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91859" y="1600138"/>
            <a:ext cx="2016041" cy="361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77519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B59BC0C-BB47-7241-8E78-8E21BADBB901}"/>
              </a:ext>
            </a:extLst>
          </p:cNvPr>
          <p:cNvSpPr>
            <a:spLocks noGrp="1"/>
          </p:cNvSpPr>
          <p:nvPr>
            <p:ph type="title"/>
          </p:nvPr>
        </p:nvSpPr>
        <p:spPr>
          <a:xfrm>
            <a:off x="276225" y="499533"/>
            <a:ext cx="10250262" cy="1413600"/>
          </a:xfrm>
        </p:spPr>
        <p:txBody>
          <a:bodyPr>
            <a:normAutofit/>
          </a:bodyPr>
          <a:lstStyle/>
          <a:p>
            <a:r>
              <a:rPr lang="en-US" sz="4400" dirty="0"/>
              <a:t>Other Comments Regarding Measurement</a:t>
            </a:r>
          </a:p>
        </p:txBody>
      </p:sp>
      <p:sp>
        <p:nvSpPr>
          <p:cNvPr id="3" name="İçerik Yer Tutucusu 2">
            <a:extLst>
              <a:ext uri="{FF2B5EF4-FFF2-40B4-BE49-F238E27FC236}">
                <a16:creationId xmlns:a16="http://schemas.microsoft.com/office/drawing/2014/main" id="{12A37948-552F-EF4B-87B4-E2533644B954}"/>
              </a:ext>
            </a:extLst>
          </p:cNvPr>
          <p:cNvSpPr>
            <a:spLocks noGrp="1"/>
          </p:cNvSpPr>
          <p:nvPr>
            <p:ph idx="1"/>
          </p:nvPr>
        </p:nvSpPr>
        <p:spPr>
          <a:xfrm>
            <a:off x="382741" y="2011680"/>
            <a:ext cx="10753725" cy="3766185"/>
          </a:xfrm>
        </p:spPr>
        <p:txBody>
          <a:bodyPr>
            <a:normAutofit fontScale="92500"/>
          </a:bodyPr>
          <a:lstStyle/>
          <a:p>
            <a:r>
              <a:rPr lang="en-US" dirty="0"/>
              <a:t> During the case studies, some problems already stated in the literature were also observed:</a:t>
            </a:r>
          </a:p>
          <a:p>
            <a:pPr lvl="2"/>
            <a:r>
              <a:rPr lang="en-US" dirty="0"/>
              <a:t>- </a:t>
            </a:r>
            <a:r>
              <a:rPr lang="en-US" b="1" dirty="0"/>
              <a:t>importance of the quality of requirements documents,</a:t>
            </a:r>
          </a:p>
          <a:p>
            <a:pPr lvl="2"/>
            <a:r>
              <a:rPr lang="en-US" b="1" dirty="0"/>
              <a:t>- difficulty identifying OOIs due to the lack of data modeling  or errors in the data model (in Case 1), and</a:t>
            </a:r>
          </a:p>
          <a:p>
            <a:pPr lvl="2"/>
            <a:r>
              <a:rPr lang="en-US" b="1" dirty="0"/>
              <a:t>- challenges due to individual assumptions and understandings </a:t>
            </a:r>
          </a:p>
          <a:p>
            <a:pPr lvl="3"/>
            <a:r>
              <a:rPr lang="en-US" dirty="0"/>
              <a:t>one of the measurers defined different EXITs for each of the confirmations and errors throughout the measurement whereas the other one counted them as pairs. </a:t>
            </a:r>
          </a:p>
          <a:p>
            <a:pPr lvl="2"/>
            <a:r>
              <a:rPr lang="en-US" dirty="0"/>
              <a:t>- </a:t>
            </a:r>
            <a:r>
              <a:rPr lang="en-US" b="1" dirty="0"/>
              <a:t>The lack of data models and the paucity of information regarding requirements caused a challenge for Case 2: </a:t>
            </a:r>
          </a:p>
          <a:p>
            <a:pPr lvl="3"/>
            <a:r>
              <a:rPr lang="en-US" dirty="0"/>
              <a:t>there was a combo box, but whether it retrieved its content from persistent storage or not was not specified in the requirements document. </a:t>
            </a:r>
          </a:p>
          <a:p>
            <a:pPr lvl="3"/>
            <a:r>
              <a:rPr lang="en-US" dirty="0"/>
              <a:t>For this reason, the number of OOIs and the type of data movement involved were not clear. In addition, even though the Guideline for Sizing Business Application Software specifies details related to combo boxes, neither Manual 1 or Manual 2 includes such detail.   </a:t>
            </a:r>
            <a:endParaRPr lang="tr-TR" dirty="0"/>
          </a:p>
          <a:p>
            <a:endParaRPr lang="en-US" dirty="0"/>
          </a:p>
        </p:txBody>
      </p:sp>
      <p:sp>
        <p:nvSpPr>
          <p:cNvPr id="4" name="Veri Yer Tutucusu 3">
            <a:extLst>
              <a:ext uri="{FF2B5EF4-FFF2-40B4-BE49-F238E27FC236}">
                <a16:creationId xmlns:a16="http://schemas.microsoft.com/office/drawing/2014/main" id="{1342CEA5-085C-774E-A565-2D31D41D3858}"/>
              </a:ext>
            </a:extLst>
          </p:cNvPr>
          <p:cNvSpPr>
            <a:spLocks noGrp="1"/>
          </p:cNvSpPr>
          <p:nvPr>
            <p:ph type="dt" sz="half" idx="10"/>
          </p:nvPr>
        </p:nvSpPr>
        <p:spPr/>
        <p:txBody>
          <a:bodyPr/>
          <a:lstStyle/>
          <a:p>
            <a:fld id="{9504EB61-E4CA-4BBC-BC10-2103A5D07BE5}" type="datetime1">
              <a:rPr lang="tr-TR" smtClean="0"/>
              <a:t>29.10.2020</a:t>
            </a:fld>
            <a:endParaRPr lang="en-US"/>
          </a:p>
        </p:txBody>
      </p:sp>
      <p:sp>
        <p:nvSpPr>
          <p:cNvPr id="5" name="Slayt Numarası Yer Tutucusu 4">
            <a:extLst>
              <a:ext uri="{FF2B5EF4-FFF2-40B4-BE49-F238E27FC236}">
                <a16:creationId xmlns:a16="http://schemas.microsoft.com/office/drawing/2014/main" id="{6AD63AAF-A029-D641-949C-F503DF06C26F}"/>
              </a:ext>
            </a:extLst>
          </p:cNvPr>
          <p:cNvSpPr>
            <a:spLocks noGrp="1"/>
          </p:cNvSpPr>
          <p:nvPr>
            <p:ph type="sldNum" sz="quarter" idx="12"/>
          </p:nvPr>
        </p:nvSpPr>
        <p:spPr/>
        <p:txBody>
          <a:bodyPr/>
          <a:lstStyle/>
          <a:p>
            <a:fld id="{DB9B1678-C526-4C5A-BE0D-3F9ABBF7AE91}" type="slidenum">
              <a:rPr lang="en-US" smtClean="0"/>
              <a:t>24</a:t>
            </a:fld>
            <a:endParaRPr lang="en-US"/>
          </a:p>
        </p:txBody>
      </p:sp>
      <p:pic>
        <p:nvPicPr>
          <p:cNvPr id="6" name="Picture 2" descr="Cosmic Sizing Logo">
            <a:extLst>
              <a:ext uri="{FF2B5EF4-FFF2-40B4-BE49-F238E27FC236}">
                <a16:creationId xmlns:a16="http://schemas.microsoft.com/office/drawing/2014/main" id="{93784D07-05BD-AA4C-BAE4-FA3677B914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73235" y="347840"/>
            <a:ext cx="1823772" cy="102925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IWSM Mensura Logo">
            <a:extLst>
              <a:ext uri="{FF2B5EF4-FFF2-40B4-BE49-F238E27FC236}">
                <a16:creationId xmlns:a16="http://schemas.microsoft.com/office/drawing/2014/main" id="{CA335BE1-4D1A-C043-8B6C-E2E1793ACE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91859" y="1600138"/>
            <a:ext cx="2016041" cy="361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63350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72B3059-BD4D-4C48-A242-512065FB75CC}"/>
              </a:ext>
            </a:extLst>
          </p:cNvPr>
          <p:cNvSpPr>
            <a:spLocks noGrp="1"/>
          </p:cNvSpPr>
          <p:nvPr>
            <p:ph type="title"/>
          </p:nvPr>
        </p:nvSpPr>
        <p:spPr>
          <a:xfrm>
            <a:off x="917231" y="2484450"/>
            <a:ext cx="10772775" cy="1658198"/>
          </a:xfrm>
        </p:spPr>
        <p:txBody>
          <a:bodyPr/>
          <a:lstStyle/>
          <a:p>
            <a:r>
              <a:rPr lang="en-US" dirty="0"/>
              <a:t>Conclusion and Future Works</a:t>
            </a:r>
          </a:p>
        </p:txBody>
      </p:sp>
      <p:sp>
        <p:nvSpPr>
          <p:cNvPr id="4" name="Veri Yer Tutucusu 3">
            <a:extLst>
              <a:ext uri="{FF2B5EF4-FFF2-40B4-BE49-F238E27FC236}">
                <a16:creationId xmlns:a16="http://schemas.microsoft.com/office/drawing/2014/main" id="{6CEE702D-6F65-E04C-A602-D1F764A07087}"/>
              </a:ext>
            </a:extLst>
          </p:cNvPr>
          <p:cNvSpPr>
            <a:spLocks noGrp="1"/>
          </p:cNvSpPr>
          <p:nvPr>
            <p:ph type="dt" sz="half" idx="10"/>
          </p:nvPr>
        </p:nvSpPr>
        <p:spPr/>
        <p:txBody>
          <a:bodyPr/>
          <a:lstStyle/>
          <a:p>
            <a:fld id="{9504EB61-E4CA-4BBC-BC10-2103A5D07BE5}" type="datetime1">
              <a:rPr lang="tr-TR" smtClean="0"/>
              <a:t>29.10.2020</a:t>
            </a:fld>
            <a:endParaRPr lang="en-US"/>
          </a:p>
        </p:txBody>
      </p:sp>
      <p:sp>
        <p:nvSpPr>
          <p:cNvPr id="5" name="Slayt Numarası Yer Tutucusu 4">
            <a:extLst>
              <a:ext uri="{FF2B5EF4-FFF2-40B4-BE49-F238E27FC236}">
                <a16:creationId xmlns:a16="http://schemas.microsoft.com/office/drawing/2014/main" id="{AFFD332F-A202-EE4C-B53A-5556DD263A73}"/>
              </a:ext>
            </a:extLst>
          </p:cNvPr>
          <p:cNvSpPr>
            <a:spLocks noGrp="1"/>
          </p:cNvSpPr>
          <p:nvPr>
            <p:ph type="sldNum" sz="quarter" idx="12"/>
          </p:nvPr>
        </p:nvSpPr>
        <p:spPr/>
        <p:txBody>
          <a:bodyPr/>
          <a:lstStyle/>
          <a:p>
            <a:fld id="{DB9B1678-C526-4C5A-BE0D-3F9ABBF7AE91}" type="slidenum">
              <a:rPr lang="en-US" smtClean="0"/>
              <a:t>25</a:t>
            </a:fld>
            <a:endParaRPr lang="en-US"/>
          </a:p>
        </p:txBody>
      </p:sp>
      <p:pic>
        <p:nvPicPr>
          <p:cNvPr id="6" name="Picture 2" descr="Cosmic Sizing Logo">
            <a:extLst>
              <a:ext uri="{FF2B5EF4-FFF2-40B4-BE49-F238E27FC236}">
                <a16:creationId xmlns:a16="http://schemas.microsoft.com/office/drawing/2014/main" id="{37207CD2-90B7-C94A-88A8-C4B3BA3B81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73235" y="347840"/>
            <a:ext cx="1823772" cy="102925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IWSM Mensura Logo">
            <a:extLst>
              <a:ext uri="{FF2B5EF4-FFF2-40B4-BE49-F238E27FC236}">
                <a16:creationId xmlns:a16="http://schemas.microsoft.com/office/drawing/2014/main" id="{C6AAAAF5-B8D6-0347-84A9-46043CC159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91859" y="1600138"/>
            <a:ext cx="2016041" cy="361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22059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4364D56-2572-9146-8C4F-388FC4946611}"/>
              </a:ext>
            </a:extLst>
          </p:cNvPr>
          <p:cNvSpPr>
            <a:spLocks noGrp="1"/>
          </p:cNvSpPr>
          <p:nvPr>
            <p:ph type="title"/>
          </p:nvPr>
        </p:nvSpPr>
        <p:spPr/>
        <p:txBody>
          <a:bodyPr/>
          <a:lstStyle/>
          <a:p>
            <a:r>
              <a:rPr lang="en-US" dirty="0"/>
              <a:t>Conclusion</a:t>
            </a:r>
          </a:p>
        </p:txBody>
      </p:sp>
      <p:sp>
        <p:nvSpPr>
          <p:cNvPr id="3" name="İçerik Yer Tutucusu 2">
            <a:extLst>
              <a:ext uri="{FF2B5EF4-FFF2-40B4-BE49-F238E27FC236}">
                <a16:creationId xmlns:a16="http://schemas.microsoft.com/office/drawing/2014/main" id="{724A78B2-D171-814A-B6CE-D759EB01CAAE}"/>
              </a:ext>
            </a:extLst>
          </p:cNvPr>
          <p:cNvSpPr>
            <a:spLocks noGrp="1"/>
          </p:cNvSpPr>
          <p:nvPr>
            <p:ph idx="1"/>
          </p:nvPr>
        </p:nvSpPr>
        <p:spPr/>
        <p:txBody>
          <a:bodyPr>
            <a:normAutofit fontScale="85000" lnSpcReduction="10000"/>
          </a:bodyPr>
          <a:lstStyle/>
          <a:p>
            <a:r>
              <a:rPr lang="en-US" dirty="0"/>
              <a:t> COSMIC Light is the light version of COSMIC Classic, it is still capable of yielding good measurement results:</a:t>
            </a:r>
          </a:p>
          <a:p>
            <a:pPr lvl="2"/>
            <a:r>
              <a:rPr lang="en-US" dirty="0"/>
              <a:t>when using COSMIC Light as the reference, the measurers identified more data movements</a:t>
            </a:r>
            <a:endParaRPr lang="tr-TR" dirty="0"/>
          </a:p>
          <a:p>
            <a:r>
              <a:rPr lang="en-US" dirty="0"/>
              <a:t>  Analysis of the detailed measurement results obtained while using these two different manuals identified that the measurement differences came from three measurable concepts</a:t>
            </a:r>
          </a:p>
          <a:p>
            <a:pPr lvl="2"/>
            <a:r>
              <a:rPr lang="en-US" dirty="0"/>
              <a:t>Object of Interest (OOI) concept and corresponding data groups, </a:t>
            </a:r>
          </a:p>
          <a:p>
            <a:pPr lvl="2"/>
            <a:r>
              <a:rPr lang="en-US" dirty="0"/>
              <a:t>Functional process independence, and </a:t>
            </a:r>
          </a:p>
          <a:p>
            <a:pPr lvl="2"/>
            <a:r>
              <a:rPr lang="en-US" dirty="0"/>
              <a:t>Error/Confirmation messages in particular when the quality and completeness of the project documentation varied. </a:t>
            </a:r>
          </a:p>
          <a:p>
            <a:r>
              <a:rPr lang="en-US" dirty="0"/>
              <a:t> The authors suggest the incorporation of details related to these concepts into COSMIC Light. </a:t>
            </a:r>
            <a:endParaRPr lang="tr-TR" dirty="0"/>
          </a:p>
          <a:p>
            <a:r>
              <a:rPr lang="en-US" dirty="0"/>
              <a:t>  When the effort spent on measurement while using COSMIC Classic and COSMIC Light was compared, no significant difference was noticeable. However, in both case studies, it took slightly more time to complete the measurement using COSMIC Light. </a:t>
            </a:r>
            <a:endParaRPr lang="tr-TR" dirty="0"/>
          </a:p>
        </p:txBody>
      </p:sp>
      <p:sp>
        <p:nvSpPr>
          <p:cNvPr id="4" name="Veri Yer Tutucusu 3">
            <a:extLst>
              <a:ext uri="{FF2B5EF4-FFF2-40B4-BE49-F238E27FC236}">
                <a16:creationId xmlns:a16="http://schemas.microsoft.com/office/drawing/2014/main" id="{C543F58F-7169-244C-933B-64E1ECE68DCD}"/>
              </a:ext>
            </a:extLst>
          </p:cNvPr>
          <p:cNvSpPr>
            <a:spLocks noGrp="1"/>
          </p:cNvSpPr>
          <p:nvPr>
            <p:ph type="dt" sz="half" idx="10"/>
          </p:nvPr>
        </p:nvSpPr>
        <p:spPr/>
        <p:txBody>
          <a:bodyPr/>
          <a:lstStyle/>
          <a:p>
            <a:fld id="{9504EB61-E4CA-4BBC-BC10-2103A5D07BE5}" type="datetime1">
              <a:rPr lang="tr-TR" smtClean="0"/>
              <a:t>29.10.2020</a:t>
            </a:fld>
            <a:endParaRPr lang="en-US"/>
          </a:p>
        </p:txBody>
      </p:sp>
      <p:sp>
        <p:nvSpPr>
          <p:cNvPr id="5" name="Slayt Numarası Yer Tutucusu 4">
            <a:extLst>
              <a:ext uri="{FF2B5EF4-FFF2-40B4-BE49-F238E27FC236}">
                <a16:creationId xmlns:a16="http://schemas.microsoft.com/office/drawing/2014/main" id="{FF2E40B4-8F63-F647-B678-67E97CD96678}"/>
              </a:ext>
            </a:extLst>
          </p:cNvPr>
          <p:cNvSpPr>
            <a:spLocks noGrp="1"/>
          </p:cNvSpPr>
          <p:nvPr>
            <p:ph type="sldNum" sz="quarter" idx="12"/>
          </p:nvPr>
        </p:nvSpPr>
        <p:spPr/>
        <p:txBody>
          <a:bodyPr/>
          <a:lstStyle/>
          <a:p>
            <a:fld id="{DB9B1678-C526-4C5A-BE0D-3F9ABBF7AE91}" type="slidenum">
              <a:rPr lang="en-US" smtClean="0"/>
              <a:t>26</a:t>
            </a:fld>
            <a:endParaRPr lang="en-US"/>
          </a:p>
        </p:txBody>
      </p:sp>
      <p:pic>
        <p:nvPicPr>
          <p:cNvPr id="6" name="Picture 2" descr="Cosmic Sizing Logo">
            <a:extLst>
              <a:ext uri="{FF2B5EF4-FFF2-40B4-BE49-F238E27FC236}">
                <a16:creationId xmlns:a16="http://schemas.microsoft.com/office/drawing/2014/main" id="{59C6E561-C087-174F-BFB4-1430D6E804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73235" y="347840"/>
            <a:ext cx="1823772" cy="102925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IWSM Mensura Logo">
            <a:extLst>
              <a:ext uri="{FF2B5EF4-FFF2-40B4-BE49-F238E27FC236}">
                <a16:creationId xmlns:a16="http://schemas.microsoft.com/office/drawing/2014/main" id="{364189FC-EEB7-874B-A552-D4355C31AE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91859" y="1600138"/>
            <a:ext cx="2016041" cy="361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51063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721B8A7-245F-EF40-8795-7CF36BE4EDEB}"/>
              </a:ext>
            </a:extLst>
          </p:cNvPr>
          <p:cNvSpPr>
            <a:spLocks noGrp="1"/>
          </p:cNvSpPr>
          <p:nvPr>
            <p:ph type="title"/>
          </p:nvPr>
        </p:nvSpPr>
        <p:spPr/>
        <p:txBody>
          <a:bodyPr/>
          <a:lstStyle/>
          <a:p>
            <a:r>
              <a:rPr lang="en-US" dirty="0"/>
              <a:t>Future Works</a:t>
            </a:r>
          </a:p>
        </p:txBody>
      </p:sp>
      <p:sp>
        <p:nvSpPr>
          <p:cNvPr id="3" name="İçerik Yer Tutucusu 2">
            <a:extLst>
              <a:ext uri="{FF2B5EF4-FFF2-40B4-BE49-F238E27FC236}">
                <a16:creationId xmlns:a16="http://schemas.microsoft.com/office/drawing/2014/main" id="{7E3F3B8A-C88A-E642-8A84-AF10DD76A0AB}"/>
              </a:ext>
            </a:extLst>
          </p:cNvPr>
          <p:cNvSpPr>
            <a:spLocks noGrp="1"/>
          </p:cNvSpPr>
          <p:nvPr>
            <p:ph idx="1"/>
          </p:nvPr>
        </p:nvSpPr>
        <p:spPr/>
        <p:txBody>
          <a:bodyPr>
            <a:normAutofit fontScale="92500" lnSpcReduction="20000"/>
          </a:bodyPr>
          <a:lstStyle/>
          <a:p>
            <a:pPr algn="just"/>
            <a:r>
              <a:rPr lang="en-US" dirty="0"/>
              <a:t> COSMIC Light, the light version of the COSMIC FSM method, is intended to facilitate and speed up the learning process for newcomers to the COSMIC method. </a:t>
            </a:r>
          </a:p>
          <a:p>
            <a:pPr algn="just"/>
            <a:r>
              <a:rPr lang="en-US" dirty="0"/>
              <a:t> Future work is needed to assess the usability and learnability of both manuals; for example, another experiment could be conducted with newcomers to the COSMIC FSM methods trained using either COSMIC Classic or COSMIC Light. </a:t>
            </a:r>
          </a:p>
          <a:p>
            <a:pPr algn="just"/>
            <a:r>
              <a:rPr lang="en-US" dirty="0"/>
              <a:t> In this way, both the learning time and the measurement results could be compared.</a:t>
            </a:r>
          </a:p>
          <a:p>
            <a:pPr algn="just"/>
            <a:r>
              <a:rPr lang="en-US" dirty="0"/>
              <a:t> In addition, effort estimation models could be developed and the effectiveness of each manual could be compared on the basis of the results they provide in terms of effort estimation. </a:t>
            </a:r>
          </a:p>
          <a:p>
            <a:pPr algn="just"/>
            <a:r>
              <a:rPr lang="en-US" dirty="0"/>
              <a:t> Future studies on questions such as “Would it be useful/essential to go through the 115 pages of COSMIC Classic when the recommended minor additions to COSMIC Light would also be valuable.</a:t>
            </a:r>
            <a:r>
              <a:rPr lang="tr-TR" dirty="0"/>
              <a:t> </a:t>
            </a:r>
            <a:endParaRPr lang="en-US" dirty="0"/>
          </a:p>
          <a:p>
            <a:endParaRPr lang="en-US" dirty="0"/>
          </a:p>
        </p:txBody>
      </p:sp>
      <p:sp>
        <p:nvSpPr>
          <p:cNvPr id="4" name="Veri Yer Tutucusu 3">
            <a:extLst>
              <a:ext uri="{FF2B5EF4-FFF2-40B4-BE49-F238E27FC236}">
                <a16:creationId xmlns:a16="http://schemas.microsoft.com/office/drawing/2014/main" id="{533C0F9D-7CF7-124F-8DA1-F5558DC7C6EE}"/>
              </a:ext>
            </a:extLst>
          </p:cNvPr>
          <p:cNvSpPr>
            <a:spLocks noGrp="1"/>
          </p:cNvSpPr>
          <p:nvPr>
            <p:ph type="dt" sz="half" idx="10"/>
          </p:nvPr>
        </p:nvSpPr>
        <p:spPr/>
        <p:txBody>
          <a:bodyPr/>
          <a:lstStyle/>
          <a:p>
            <a:fld id="{9504EB61-E4CA-4BBC-BC10-2103A5D07BE5}" type="datetime1">
              <a:rPr lang="tr-TR" smtClean="0"/>
              <a:t>29.10.2020</a:t>
            </a:fld>
            <a:endParaRPr lang="en-US"/>
          </a:p>
        </p:txBody>
      </p:sp>
      <p:sp>
        <p:nvSpPr>
          <p:cNvPr id="5" name="Slayt Numarası Yer Tutucusu 4">
            <a:extLst>
              <a:ext uri="{FF2B5EF4-FFF2-40B4-BE49-F238E27FC236}">
                <a16:creationId xmlns:a16="http://schemas.microsoft.com/office/drawing/2014/main" id="{CD5C852B-0C9C-0B4A-95AE-26F68FA48511}"/>
              </a:ext>
            </a:extLst>
          </p:cNvPr>
          <p:cNvSpPr>
            <a:spLocks noGrp="1"/>
          </p:cNvSpPr>
          <p:nvPr>
            <p:ph type="sldNum" sz="quarter" idx="12"/>
          </p:nvPr>
        </p:nvSpPr>
        <p:spPr/>
        <p:txBody>
          <a:bodyPr/>
          <a:lstStyle/>
          <a:p>
            <a:fld id="{DB9B1678-C526-4C5A-BE0D-3F9ABBF7AE91}" type="slidenum">
              <a:rPr lang="en-US" smtClean="0"/>
              <a:t>27</a:t>
            </a:fld>
            <a:endParaRPr lang="en-US"/>
          </a:p>
        </p:txBody>
      </p:sp>
      <p:pic>
        <p:nvPicPr>
          <p:cNvPr id="6" name="Picture 2" descr="Cosmic Sizing Logo">
            <a:extLst>
              <a:ext uri="{FF2B5EF4-FFF2-40B4-BE49-F238E27FC236}">
                <a16:creationId xmlns:a16="http://schemas.microsoft.com/office/drawing/2014/main" id="{1EE3029E-B958-EB4E-A388-E78D2FD1BE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73235" y="347840"/>
            <a:ext cx="1823772" cy="102925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IWSM Mensura Logo">
            <a:extLst>
              <a:ext uri="{FF2B5EF4-FFF2-40B4-BE49-F238E27FC236}">
                <a16:creationId xmlns:a16="http://schemas.microsoft.com/office/drawing/2014/main" id="{C8CF1828-23A5-A94E-801C-D26A61F66F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91859" y="1600138"/>
            <a:ext cx="2016041" cy="361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43844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76AFCF9-32DE-774C-8AA9-55A5CFC5B129}"/>
              </a:ext>
            </a:extLst>
          </p:cNvPr>
          <p:cNvSpPr>
            <a:spLocks noGrp="1"/>
          </p:cNvSpPr>
          <p:nvPr>
            <p:ph idx="1"/>
          </p:nvPr>
        </p:nvSpPr>
        <p:spPr>
          <a:xfrm>
            <a:off x="287110" y="738052"/>
            <a:ext cx="10753725" cy="3766185"/>
          </a:xfrm>
        </p:spPr>
        <p:txBody>
          <a:bodyPr>
            <a:noAutofit/>
          </a:bodyPr>
          <a:lstStyle/>
          <a:p>
            <a:pPr algn="just"/>
            <a:r>
              <a:rPr lang="en-US" sz="800" dirty="0" err="1"/>
              <a:t>Salmanoğlu</a:t>
            </a:r>
            <a:r>
              <a:rPr lang="en-US" sz="800" dirty="0"/>
              <a:t>, M., </a:t>
            </a:r>
            <a:r>
              <a:rPr lang="en-US" sz="800" dirty="0" err="1"/>
              <a:t>Öztürk</a:t>
            </a:r>
            <a:r>
              <a:rPr lang="en-US" sz="800" dirty="0"/>
              <a:t>, K., </a:t>
            </a:r>
            <a:r>
              <a:rPr lang="en-US" sz="800" dirty="0" err="1"/>
              <a:t>Bağrıyanık</a:t>
            </a:r>
            <a:r>
              <a:rPr lang="en-US" sz="800" dirty="0"/>
              <a:t>, S., </a:t>
            </a:r>
            <a:r>
              <a:rPr lang="en-US" sz="800" dirty="0" err="1"/>
              <a:t>Ungan</a:t>
            </a:r>
            <a:r>
              <a:rPr lang="en-US" sz="800" dirty="0"/>
              <a:t>, E., </a:t>
            </a:r>
            <a:r>
              <a:rPr lang="en-US" sz="800" dirty="0" err="1"/>
              <a:t>Demirörs</a:t>
            </a:r>
            <a:r>
              <a:rPr lang="en-US" sz="800" dirty="0"/>
              <a:t>, O.: Benefits and challenges of measuring software size: early results in a large organization. Presented at the 25th International Workshop on Software Measurement and 10th International Conference on Software Process and Product Measurement, IWSM-Mensura (2015).</a:t>
            </a:r>
            <a:endParaRPr lang="tr-TR" sz="800" dirty="0"/>
          </a:p>
          <a:p>
            <a:pPr algn="just"/>
            <a:r>
              <a:rPr lang="en-US" sz="800" dirty="0" err="1"/>
              <a:t>Abran</a:t>
            </a:r>
            <a:r>
              <a:rPr lang="en-US" sz="800" dirty="0"/>
              <a:t>, A.: Software project estimation: the fundamentals for providing high quality information to decision makers. John Wiley &amp; Sons (2015).</a:t>
            </a:r>
            <a:endParaRPr lang="tr-TR" sz="800" dirty="0"/>
          </a:p>
          <a:p>
            <a:pPr algn="just"/>
            <a:r>
              <a:rPr lang="en-US" sz="800" dirty="0"/>
              <a:t>Albrecht, A.J.: Measuring application development productivity. Presented at the Proc. Joint Share, Guide, and IBM Application Development Symposium, 1979 (1979).</a:t>
            </a:r>
            <a:endParaRPr lang="tr-TR" sz="800" dirty="0"/>
          </a:p>
          <a:p>
            <a:pPr algn="just"/>
            <a:r>
              <a:rPr lang="en-US" sz="800" dirty="0" err="1"/>
              <a:t>Abran</a:t>
            </a:r>
            <a:r>
              <a:rPr lang="en-US" sz="800" dirty="0"/>
              <a:t>, A., </a:t>
            </a:r>
            <a:r>
              <a:rPr lang="en-US" sz="800" dirty="0" err="1"/>
              <a:t>Desharnais</a:t>
            </a:r>
            <a:r>
              <a:rPr lang="en-US" sz="800" dirty="0"/>
              <a:t>, J.-M., </a:t>
            </a:r>
            <a:r>
              <a:rPr lang="en-US" sz="800" dirty="0" err="1"/>
              <a:t>Zarour</a:t>
            </a:r>
            <a:r>
              <a:rPr lang="en-US" sz="800" dirty="0"/>
              <a:t>, M., </a:t>
            </a:r>
            <a:r>
              <a:rPr lang="en-US" sz="800" dirty="0" err="1"/>
              <a:t>Demirörs</a:t>
            </a:r>
            <a:r>
              <a:rPr lang="en-US" sz="800" dirty="0"/>
              <a:t>, O.: Productivity-based software estimation models and process improvement: an empirical study. </a:t>
            </a:r>
            <a:r>
              <a:rPr lang="en-US" sz="800" dirty="0" err="1"/>
              <a:t>Int</a:t>
            </a:r>
            <a:r>
              <a:rPr lang="en-US" sz="800" dirty="0"/>
              <a:t> J Adv </a:t>
            </a:r>
            <a:r>
              <a:rPr lang="en-US" sz="800" dirty="0" err="1"/>
              <a:t>Softw</a:t>
            </a:r>
            <a:r>
              <a:rPr lang="en-US" sz="800" dirty="0"/>
              <a:t>. 8, 103–114 (2015).</a:t>
            </a:r>
            <a:endParaRPr lang="tr-TR" sz="800" dirty="0"/>
          </a:p>
          <a:p>
            <a:pPr algn="just"/>
            <a:r>
              <a:rPr lang="en-US" sz="800" dirty="0" err="1"/>
              <a:t>Commeyne</a:t>
            </a:r>
            <a:r>
              <a:rPr lang="en-US" sz="800" dirty="0"/>
              <a:t>, C., </a:t>
            </a:r>
            <a:r>
              <a:rPr lang="en-US" sz="800" dirty="0" err="1"/>
              <a:t>Abran</a:t>
            </a:r>
            <a:r>
              <a:rPr lang="en-US" sz="800" dirty="0"/>
              <a:t>, A., </a:t>
            </a:r>
            <a:r>
              <a:rPr lang="en-US" sz="800" dirty="0" err="1"/>
              <a:t>Djouab</a:t>
            </a:r>
            <a:r>
              <a:rPr lang="en-US" sz="800" dirty="0"/>
              <a:t>, R.: Effort estimation with story points and cosmic function points-an industry case study. </a:t>
            </a:r>
            <a:r>
              <a:rPr lang="en-US" sz="800" dirty="0" err="1"/>
              <a:t>Softw</a:t>
            </a:r>
            <a:r>
              <a:rPr lang="en-US" sz="800" dirty="0"/>
              <a:t>. Meas. News. 21, 25–36 (2016).</a:t>
            </a:r>
            <a:endParaRPr lang="tr-TR" sz="800" dirty="0"/>
          </a:p>
          <a:p>
            <a:pPr algn="just"/>
            <a:r>
              <a:rPr lang="en-US" sz="800" dirty="0" err="1"/>
              <a:t>Trudel</a:t>
            </a:r>
            <a:r>
              <a:rPr lang="en-US" sz="800" dirty="0"/>
              <a:t>, S., </a:t>
            </a:r>
            <a:r>
              <a:rPr lang="en-US" sz="800" dirty="0" err="1"/>
              <a:t>Buglione</a:t>
            </a:r>
            <a:r>
              <a:rPr lang="en-US" sz="800" dirty="0"/>
              <a:t>, L.: Guideline for sizing Agile projects with COSMIC. Presented at the Proceedings of International Workshop on Software Measurement (2010).</a:t>
            </a:r>
            <a:endParaRPr lang="tr-TR" sz="800" dirty="0"/>
          </a:p>
          <a:p>
            <a:pPr algn="just"/>
            <a:r>
              <a:rPr lang="en-US" sz="800" dirty="0" err="1"/>
              <a:t>Ozkan</a:t>
            </a:r>
            <a:r>
              <a:rPr lang="en-US" sz="800" dirty="0"/>
              <a:t>, B., </a:t>
            </a:r>
            <a:r>
              <a:rPr lang="en-US" sz="800" dirty="0" err="1"/>
              <a:t>Turetken</a:t>
            </a:r>
            <a:r>
              <a:rPr lang="en-US" sz="800" dirty="0"/>
              <a:t>, O., Demirors, O.: Software functional size: For cost estimation and more. In: European Conference on Software Process Improvement. pp. 59–69. Springer (2008).</a:t>
            </a:r>
            <a:endParaRPr lang="tr-TR" sz="800" dirty="0"/>
          </a:p>
          <a:p>
            <a:pPr algn="just"/>
            <a:r>
              <a:rPr lang="en-US" sz="800" dirty="0"/>
              <a:t>COSMIC Measurement Manual Version 4.0.2. The Common Software Measurement International Consortium (2017).</a:t>
            </a:r>
            <a:endParaRPr lang="tr-TR" sz="800" dirty="0"/>
          </a:p>
          <a:p>
            <a:pPr algn="just"/>
            <a:r>
              <a:rPr lang="en-US" sz="800" dirty="0" err="1"/>
              <a:t>Abran</a:t>
            </a:r>
            <a:r>
              <a:rPr lang="en-US" sz="800" dirty="0"/>
              <a:t>, A.: Automating Functional Size Measurement–a Survey. Presented at the UKSMA/COSMIC Conference 2011-22nd Annual conference on Metrics and Estimating: hosted in collaboration with COSMIC (2011).</a:t>
            </a:r>
            <a:endParaRPr lang="tr-TR" sz="800" dirty="0"/>
          </a:p>
          <a:p>
            <a:pPr algn="just"/>
            <a:r>
              <a:rPr lang="en-US" sz="800" dirty="0"/>
              <a:t>ISO/IEC 19761:2017 - Software Engineering – COSMIC: A Functional Size Measurement Method. International Organization for Standardization (2017).</a:t>
            </a:r>
            <a:endParaRPr lang="tr-TR" sz="800" dirty="0"/>
          </a:p>
          <a:p>
            <a:pPr algn="just"/>
            <a:r>
              <a:rPr lang="en-US" sz="800" dirty="0"/>
              <a:t>Guideline for Sizing Business Application Software. The Common Software Measurement International Consortium (2017).</a:t>
            </a:r>
            <a:endParaRPr lang="tr-TR" sz="800" dirty="0"/>
          </a:p>
          <a:p>
            <a:pPr algn="just"/>
            <a:r>
              <a:rPr lang="en-US" sz="800" dirty="0"/>
              <a:t>Guideline for Sizing Real-time Software. The Common Software Measurement International Consortium (2015).</a:t>
            </a:r>
            <a:endParaRPr lang="tr-TR" sz="800" dirty="0"/>
          </a:p>
          <a:p>
            <a:pPr algn="just"/>
            <a:r>
              <a:rPr lang="en-US" sz="800" dirty="0"/>
              <a:t>Guideline for Sizing Service-Oriented Architecture Software. The Common Software Measurement International Consortium (2015).</a:t>
            </a:r>
            <a:endParaRPr lang="tr-TR" sz="800" dirty="0"/>
          </a:p>
          <a:p>
            <a:pPr algn="just"/>
            <a:r>
              <a:rPr lang="en-US" sz="800" dirty="0" err="1"/>
              <a:t>Abran</a:t>
            </a:r>
            <a:r>
              <a:rPr lang="en-US" sz="800" dirty="0"/>
              <a:t>, A.: Software Development Velocity with COSMIC Function Points. The Common Software Measurement International Consortium (2019).</a:t>
            </a:r>
            <a:endParaRPr lang="tr-TR" sz="800" dirty="0"/>
          </a:p>
          <a:p>
            <a:pPr algn="just"/>
            <a:r>
              <a:rPr lang="en-US" sz="800" dirty="0"/>
              <a:t>Top, O.O., Demirors, O., </a:t>
            </a:r>
            <a:r>
              <a:rPr lang="en-US" sz="800" dirty="0" err="1"/>
              <a:t>Ozkan</a:t>
            </a:r>
            <a:r>
              <a:rPr lang="en-US" sz="800" dirty="0"/>
              <a:t>, B.: Reliability of COSMIC functional size measurement results: A multiple case study on industry cases. Presented at the 2009 35th Euromicro Conference on Software Engineering and Advanced Applications (2009).</a:t>
            </a:r>
            <a:endParaRPr lang="tr-TR" sz="800" dirty="0"/>
          </a:p>
          <a:p>
            <a:pPr algn="just"/>
            <a:r>
              <a:rPr lang="en-US" sz="800" dirty="0" err="1"/>
              <a:t>Turetken</a:t>
            </a:r>
            <a:r>
              <a:rPr lang="en-US" sz="800" dirty="0"/>
              <a:t>, O., Top, O.O., </a:t>
            </a:r>
            <a:r>
              <a:rPr lang="en-US" sz="800" dirty="0" err="1"/>
              <a:t>Ozkan</a:t>
            </a:r>
            <a:r>
              <a:rPr lang="en-US" sz="800" dirty="0"/>
              <a:t>, B., Demirors, O.: The impact of individual assumptions on functional size measurement. In: Software Process and Product Measurement. pp. 155–169. Springer (2008).</a:t>
            </a:r>
            <a:endParaRPr lang="tr-TR" sz="800" dirty="0"/>
          </a:p>
          <a:p>
            <a:pPr algn="just"/>
            <a:r>
              <a:rPr lang="en-US" sz="800" dirty="0" err="1"/>
              <a:t>Trudel</a:t>
            </a:r>
            <a:r>
              <a:rPr lang="en-US" sz="800" dirty="0"/>
              <a:t>, S., </a:t>
            </a:r>
            <a:r>
              <a:rPr lang="en-US" sz="800" dirty="0" err="1"/>
              <a:t>Abran</a:t>
            </a:r>
            <a:r>
              <a:rPr lang="en-US" sz="800" dirty="0"/>
              <a:t>, A.: Functional Size Measurement Quality Challenges for Inexperienced Measurers. In: </a:t>
            </a:r>
            <a:r>
              <a:rPr lang="en-US" sz="800" dirty="0" err="1"/>
              <a:t>Abran</a:t>
            </a:r>
            <a:r>
              <a:rPr lang="en-US" sz="800" dirty="0"/>
              <a:t>, A., </a:t>
            </a:r>
            <a:r>
              <a:rPr lang="en-US" sz="800" dirty="0" err="1"/>
              <a:t>Braungarten</a:t>
            </a:r>
            <a:r>
              <a:rPr lang="en-US" sz="800" dirty="0"/>
              <a:t>, R., Dumke, R.R., </a:t>
            </a:r>
            <a:r>
              <a:rPr lang="en-US" sz="800" dirty="0" err="1"/>
              <a:t>Cuadrado</a:t>
            </a:r>
            <a:r>
              <a:rPr lang="en-US" sz="800" dirty="0"/>
              <a:t>-Gallego, J.J., and </a:t>
            </a:r>
            <a:r>
              <a:rPr lang="en-US" sz="800" dirty="0" err="1"/>
              <a:t>Brunekreef</a:t>
            </a:r>
            <a:r>
              <a:rPr lang="en-US" sz="800" dirty="0"/>
              <a:t>, J. (eds.) Software Process and Product Measurement. pp. 157–169. Springer, Berlin, Heidelberg (2009). https://</a:t>
            </a:r>
            <a:r>
              <a:rPr lang="en-US" sz="800" dirty="0" err="1"/>
              <a:t>doi.org</a:t>
            </a:r>
            <a:r>
              <a:rPr lang="en-US" sz="800" dirty="0"/>
              <a:t>/10.1007/978-3-642-05415-0_12.</a:t>
            </a:r>
            <a:endParaRPr lang="tr-TR" sz="800" dirty="0"/>
          </a:p>
          <a:p>
            <a:pPr algn="just"/>
            <a:r>
              <a:rPr lang="en-US" sz="800" dirty="0" err="1"/>
              <a:t>Desharnais</a:t>
            </a:r>
            <a:r>
              <a:rPr lang="en-US" sz="800" dirty="0"/>
              <a:t>, J., </a:t>
            </a:r>
            <a:r>
              <a:rPr lang="en-US" sz="800" dirty="0" err="1"/>
              <a:t>Buglione</a:t>
            </a:r>
            <a:r>
              <a:rPr lang="en-US" sz="800" dirty="0"/>
              <a:t>, L., </a:t>
            </a:r>
            <a:r>
              <a:rPr lang="en-US" sz="800" dirty="0" err="1"/>
              <a:t>Kocaturk</a:t>
            </a:r>
            <a:r>
              <a:rPr lang="en-US" sz="800" dirty="0"/>
              <a:t>, B.: Improving Agile Software Projects Planning Using the COSMIC Method. Presented at the workshop on Managing Client Value Creation Process in Agile Projects (Torre Cane, Italy (2011).</a:t>
            </a:r>
            <a:endParaRPr lang="tr-TR" sz="800" dirty="0"/>
          </a:p>
          <a:p>
            <a:pPr algn="just"/>
            <a:r>
              <a:rPr lang="en-US" sz="800" dirty="0" err="1"/>
              <a:t>Desharnais</a:t>
            </a:r>
            <a:r>
              <a:rPr lang="en-US" sz="800" dirty="0"/>
              <a:t>, J.-M., </a:t>
            </a:r>
            <a:r>
              <a:rPr lang="en-US" sz="800" dirty="0" err="1"/>
              <a:t>Kocaturk</a:t>
            </a:r>
            <a:r>
              <a:rPr lang="en-US" sz="800" dirty="0"/>
              <a:t>, B., </a:t>
            </a:r>
            <a:r>
              <a:rPr lang="en-US" sz="800" dirty="0" err="1"/>
              <a:t>Abran</a:t>
            </a:r>
            <a:r>
              <a:rPr lang="en-US" sz="800" dirty="0"/>
              <a:t>, A.: Using the COSMIC Method to Evaluate the Quality of the Documentation of Agile User Stories. In: 2011 Joint Conference of the 21st International Workshop on Software Measurement and the 6th International Conference on Software Process and Product Measurement. pp. 269–272 (2011). https://</a:t>
            </a:r>
            <a:r>
              <a:rPr lang="en-US" sz="800" dirty="0" err="1"/>
              <a:t>doi.org</a:t>
            </a:r>
            <a:r>
              <a:rPr lang="en-US" sz="800" dirty="0"/>
              <a:t>/10.1109/IWSM-MENSURA.2011.45.</a:t>
            </a:r>
            <a:endParaRPr lang="tr-TR" sz="800" dirty="0"/>
          </a:p>
          <a:p>
            <a:pPr algn="just"/>
            <a:r>
              <a:rPr lang="en-US" sz="800" dirty="0"/>
              <a:t>Hacaloglu, T., Demirors, O.: </a:t>
            </a:r>
            <a:r>
              <a:rPr lang="en-US" sz="800" dirty="0" err="1"/>
              <a:t>Measureability</a:t>
            </a:r>
            <a:r>
              <a:rPr lang="en-US" sz="800" dirty="0"/>
              <a:t> of Functional Size in Agile Software Projects: Multiple Case Studies with COSMIC FSM. In: 2019 45th Euromicro Conference on Software Engineering and Advanced Applications (SEAA). pp. 204–211 (2019). https://</a:t>
            </a:r>
            <a:r>
              <a:rPr lang="en-US" sz="800" dirty="0" err="1"/>
              <a:t>doi.org</a:t>
            </a:r>
            <a:r>
              <a:rPr lang="en-US" sz="800" dirty="0"/>
              <a:t>/10.1109/SEAA.2019.00041.</a:t>
            </a:r>
            <a:endParaRPr lang="tr-TR" sz="800" dirty="0"/>
          </a:p>
          <a:p>
            <a:pPr algn="just"/>
            <a:endParaRPr lang="en-US" sz="800" dirty="0"/>
          </a:p>
        </p:txBody>
      </p:sp>
      <p:sp>
        <p:nvSpPr>
          <p:cNvPr id="5" name="Slayt Numarası Yer Tutucusu 4">
            <a:extLst>
              <a:ext uri="{FF2B5EF4-FFF2-40B4-BE49-F238E27FC236}">
                <a16:creationId xmlns:a16="http://schemas.microsoft.com/office/drawing/2014/main" id="{A8AA2B80-21D3-CE49-A2D2-568AB0EE85EC}"/>
              </a:ext>
            </a:extLst>
          </p:cNvPr>
          <p:cNvSpPr>
            <a:spLocks noGrp="1"/>
          </p:cNvSpPr>
          <p:nvPr>
            <p:ph type="sldNum" sz="quarter" idx="12"/>
          </p:nvPr>
        </p:nvSpPr>
        <p:spPr/>
        <p:txBody>
          <a:bodyPr/>
          <a:lstStyle/>
          <a:p>
            <a:fld id="{DB9B1678-C526-4C5A-BE0D-3F9ABBF7AE91}" type="slidenum">
              <a:rPr lang="en-US" smtClean="0"/>
              <a:t>28</a:t>
            </a:fld>
            <a:endParaRPr lang="en-US"/>
          </a:p>
        </p:txBody>
      </p:sp>
      <p:sp>
        <p:nvSpPr>
          <p:cNvPr id="6" name="Unvan 1">
            <a:extLst>
              <a:ext uri="{FF2B5EF4-FFF2-40B4-BE49-F238E27FC236}">
                <a16:creationId xmlns:a16="http://schemas.microsoft.com/office/drawing/2014/main" id="{6FBE398E-442B-A049-ABE4-16B96862447A}"/>
              </a:ext>
            </a:extLst>
          </p:cNvPr>
          <p:cNvSpPr>
            <a:spLocks noGrp="1"/>
          </p:cNvSpPr>
          <p:nvPr>
            <p:ph type="title"/>
          </p:nvPr>
        </p:nvSpPr>
        <p:spPr>
          <a:xfrm>
            <a:off x="287110" y="162076"/>
            <a:ext cx="9194347" cy="458410"/>
          </a:xfrm>
        </p:spPr>
        <p:txBody>
          <a:bodyPr>
            <a:normAutofit fontScale="90000"/>
          </a:bodyPr>
          <a:lstStyle/>
          <a:p>
            <a:r>
              <a:rPr lang="en-US" dirty="0"/>
              <a:t>References</a:t>
            </a:r>
          </a:p>
        </p:txBody>
      </p:sp>
      <p:pic>
        <p:nvPicPr>
          <p:cNvPr id="7" name="Picture 2" descr="Cosmic Sizing Logo">
            <a:extLst>
              <a:ext uri="{FF2B5EF4-FFF2-40B4-BE49-F238E27FC236}">
                <a16:creationId xmlns:a16="http://schemas.microsoft.com/office/drawing/2014/main" id="{AA740D91-4B68-E545-AAC2-86AAAC9D06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73235" y="1338440"/>
            <a:ext cx="1823772" cy="102925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IWSM Mensura Logo">
            <a:extLst>
              <a:ext uri="{FF2B5EF4-FFF2-40B4-BE49-F238E27FC236}">
                <a16:creationId xmlns:a16="http://schemas.microsoft.com/office/drawing/2014/main" id="{A54B7EF3-9B8A-8B4B-AC38-6FD9EE16F7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91859" y="2590738"/>
            <a:ext cx="2016041" cy="361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51924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a:xfrm>
            <a:off x="518607" y="1236633"/>
            <a:ext cx="10782300" cy="3352800"/>
          </a:xfrm>
        </p:spPr>
        <p:txBody>
          <a:bodyPr/>
          <a:lstStyle/>
          <a:p>
            <a:r>
              <a:rPr lang="tr-TR" dirty="0" err="1"/>
              <a:t>Thanks</a:t>
            </a:r>
            <a:endParaRPr lang="en-US" dirty="0"/>
          </a:p>
        </p:txBody>
      </p:sp>
      <p:sp>
        <p:nvSpPr>
          <p:cNvPr id="5" name="Alt Başlık 4"/>
          <p:cNvSpPr>
            <a:spLocks noGrp="1"/>
          </p:cNvSpPr>
          <p:nvPr>
            <p:ph type="subTitle" idx="1"/>
          </p:nvPr>
        </p:nvSpPr>
        <p:spPr>
          <a:xfrm>
            <a:off x="469974" y="5076452"/>
            <a:ext cx="11174865" cy="1645920"/>
          </a:xfrm>
        </p:spPr>
        <p:txBody>
          <a:bodyPr>
            <a:normAutofit/>
          </a:bodyPr>
          <a:lstStyle/>
          <a:p>
            <a:r>
              <a:rPr lang="tr-TR" dirty="0"/>
              <a:t> Tuna Hacaloglu, </a:t>
            </a:r>
            <a:r>
              <a:rPr lang="tr-TR" dirty="0" err="1"/>
              <a:t>Huseyin</a:t>
            </a:r>
            <a:r>
              <a:rPr lang="tr-TR" dirty="0"/>
              <a:t> Unlu, Onur Demirors, </a:t>
            </a:r>
            <a:r>
              <a:rPr lang="tr-TR" dirty="0" err="1"/>
              <a:t>Alain</a:t>
            </a:r>
            <a:r>
              <a:rPr lang="tr-TR" dirty="0"/>
              <a:t> Abran</a:t>
            </a:r>
          </a:p>
          <a:p>
            <a:endParaRPr lang="en-US" dirty="0"/>
          </a:p>
        </p:txBody>
      </p:sp>
      <p:pic>
        <p:nvPicPr>
          <p:cNvPr id="6" name="Picture 2" descr="Cosmic Sizing Logo">
            <a:extLst>
              <a:ext uri="{FF2B5EF4-FFF2-40B4-BE49-F238E27FC236}">
                <a16:creationId xmlns:a16="http://schemas.microsoft.com/office/drawing/2014/main" id="{EFB3F6D0-F324-2D4E-85EB-B6A94789BE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73235" y="347840"/>
            <a:ext cx="1823772" cy="102925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IWSM Mensura Logo">
            <a:extLst>
              <a:ext uri="{FF2B5EF4-FFF2-40B4-BE49-F238E27FC236}">
                <a16:creationId xmlns:a16="http://schemas.microsoft.com/office/drawing/2014/main" id="{D43D6A89-5842-6D4E-84DC-41F9B9500D0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91859" y="1600138"/>
            <a:ext cx="2016041" cy="361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2128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72B3059-BD4D-4C48-A242-512065FB75CC}"/>
              </a:ext>
            </a:extLst>
          </p:cNvPr>
          <p:cNvSpPr>
            <a:spLocks noGrp="1"/>
          </p:cNvSpPr>
          <p:nvPr>
            <p:ph type="title"/>
          </p:nvPr>
        </p:nvSpPr>
        <p:spPr>
          <a:xfrm>
            <a:off x="917231" y="2484450"/>
            <a:ext cx="10772775" cy="1658198"/>
          </a:xfrm>
        </p:spPr>
        <p:txBody>
          <a:bodyPr/>
          <a:lstStyle/>
          <a:p>
            <a:r>
              <a:rPr lang="en-US" dirty="0"/>
              <a:t>Introduction</a:t>
            </a:r>
          </a:p>
        </p:txBody>
      </p:sp>
      <p:sp>
        <p:nvSpPr>
          <p:cNvPr id="4" name="Veri Yer Tutucusu 3">
            <a:extLst>
              <a:ext uri="{FF2B5EF4-FFF2-40B4-BE49-F238E27FC236}">
                <a16:creationId xmlns:a16="http://schemas.microsoft.com/office/drawing/2014/main" id="{6CEE702D-6F65-E04C-A602-D1F764A07087}"/>
              </a:ext>
            </a:extLst>
          </p:cNvPr>
          <p:cNvSpPr>
            <a:spLocks noGrp="1"/>
          </p:cNvSpPr>
          <p:nvPr>
            <p:ph type="dt" sz="half" idx="10"/>
          </p:nvPr>
        </p:nvSpPr>
        <p:spPr/>
        <p:txBody>
          <a:bodyPr/>
          <a:lstStyle/>
          <a:p>
            <a:fld id="{9504EB61-E4CA-4BBC-BC10-2103A5D07BE5}" type="datetime1">
              <a:rPr lang="tr-TR" smtClean="0"/>
              <a:t>29.10.2020</a:t>
            </a:fld>
            <a:endParaRPr lang="en-US"/>
          </a:p>
        </p:txBody>
      </p:sp>
      <p:sp>
        <p:nvSpPr>
          <p:cNvPr id="5" name="Slayt Numarası Yer Tutucusu 4">
            <a:extLst>
              <a:ext uri="{FF2B5EF4-FFF2-40B4-BE49-F238E27FC236}">
                <a16:creationId xmlns:a16="http://schemas.microsoft.com/office/drawing/2014/main" id="{AFFD332F-A202-EE4C-B53A-5556DD263A73}"/>
              </a:ext>
            </a:extLst>
          </p:cNvPr>
          <p:cNvSpPr>
            <a:spLocks noGrp="1"/>
          </p:cNvSpPr>
          <p:nvPr>
            <p:ph type="sldNum" sz="quarter" idx="12"/>
          </p:nvPr>
        </p:nvSpPr>
        <p:spPr/>
        <p:txBody>
          <a:bodyPr/>
          <a:lstStyle/>
          <a:p>
            <a:fld id="{DB9B1678-C526-4C5A-BE0D-3F9ABBF7AE91}" type="slidenum">
              <a:rPr lang="en-US" smtClean="0"/>
              <a:t>3</a:t>
            </a:fld>
            <a:endParaRPr lang="en-US"/>
          </a:p>
        </p:txBody>
      </p:sp>
      <p:pic>
        <p:nvPicPr>
          <p:cNvPr id="7" name="Picture 2" descr="Cosmic Sizing Logo">
            <a:extLst>
              <a:ext uri="{FF2B5EF4-FFF2-40B4-BE49-F238E27FC236}">
                <a16:creationId xmlns:a16="http://schemas.microsoft.com/office/drawing/2014/main" id="{52D2542D-5F28-4E44-B0D3-F01D8F222D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73235" y="347840"/>
            <a:ext cx="1823772" cy="102925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IWSM Mensura Logo">
            <a:extLst>
              <a:ext uri="{FF2B5EF4-FFF2-40B4-BE49-F238E27FC236}">
                <a16:creationId xmlns:a16="http://schemas.microsoft.com/office/drawing/2014/main" id="{C785EF59-95E3-FC48-A28A-F94F219A9E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91859" y="1600138"/>
            <a:ext cx="2016041" cy="361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4092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683791F-1C02-7844-B985-5112E4C675C5}"/>
              </a:ext>
            </a:extLst>
          </p:cNvPr>
          <p:cNvSpPr>
            <a:spLocks noGrp="1"/>
          </p:cNvSpPr>
          <p:nvPr>
            <p:ph type="title"/>
          </p:nvPr>
        </p:nvSpPr>
        <p:spPr/>
        <p:txBody>
          <a:bodyPr/>
          <a:lstStyle/>
          <a:p>
            <a:r>
              <a:rPr lang="en-US" dirty="0"/>
              <a:t>Functional Size Measurement</a:t>
            </a:r>
          </a:p>
        </p:txBody>
      </p:sp>
      <p:sp>
        <p:nvSpPr>
          <p:cNvPr id="3" name="İçerik Yer Tutucusu 2">
            <a:extLst>
              <a:ext uri="{FF2B5EF4-FFF2-40B4-BE49-F238E27FC236}">
                <a16:creationId xmlns:a16="http://schemas.microsoft.com/office/drawing/2014/main" id="{70F6EDFA-B449-0440-8DFF-195C9C060E81}"/>
              </a:ext>
            </a:extLst>
          </p:cNvPr>
          <p:cNvSpPr>
            <a:spLocks noGrp="1"/>
          </p:cNvSpPr>
          <p:nvPr>
            <p:ph idx="1"/>
          </p:nvPr>
        </p:nvSpPr>
        <p:spPr/>
        <p:txBody>
          <a:bodyPr/>
          <a:lstStyle/>
          <a:p>
            <a:r>
              <a:rPr lang="en-US" dirty="0"/>
              <a:t> Objective size measurement have many benefits:</a:t>
            </a:r>
          </a:p>
          <a:p>
            <a:pPr marL="4572" lvl="1" indent="0">
              <a:buNone/>
            </a:pPr>
            <a:r>
              <a:rPr lang="en-US" dirty="0"/>
              <a:t>	establishes estimation models</a:t>
            </a:r>
          </a:p>
          <a:p>
            <a:pPr marL="4572" lvl="1" indent="0">
              <a:buNone/>
            </a:pPr>
            <a:r>
              <a:rPr lang="en-US" dirty="0"/>
              <a:t>	contributes to internal process improvement and benchmarking</a:t>
            </a:r>
          </a:p>
          <a:p>
            <a:pPr marL="4572" lvl="1" indent="0">
              <a:buNone/>
            </a:pPr>
            <a:r>
              <a:rPr lang="en-US" dirty="0"/>
              <a:t>	helps to control the project’s scope change</a:t>
            </a:r>
          </a:p>
          <a:p>
            <a:pPr marL="4572" lvl="1" indent="0">
              <a:buNone/>
            </a:pPr>
            <a:endParaRPr lang="en-US" dirty="0"/>
          </a:p>
          <a:p>
            <a:pPr marL="4572" lvl="1" indent="0">
              <a:buNone/>
            </a:pPr>
            <a:r>
              <a:rPr lang="en-US" dirty="0"/>
              <a:t>	</a:t>
            </a:r>
          </a:p>
        </p:txBody>
      </p:sp>
      <p:sp>
        <p:nvSpPr>
          <p:cNvPr id="4" name="Veri Yer Tutucusu 3">
            <a:extLst>
              <a:ext uri="{FF2B5EF4-FFF2-40B4-BE49-F238E27FC236}">
                <a16:creationId xmlns:a16="http://schemas.microsoft.com/office/drawing/2014/main" id="{8236B5F2-B4F5-7344-B14D-9532FF167765}"/>
              </a:ext>
            </a:extLst>
          </p:cNvPr>
          <p:cNvSpPr>
            <a:spLocks noGrp="1"/>
          </p:cNvSpPr>
          <p:nvPr>
            <p:ph type="dt" sz="half" idx="10"/>
          </p:nvPr>
        </p:nvSpPr>
        <p:spPr/>
        <p:txBody>
          <a:bodyPr/>
          <a:lstStyle/>
          <a:p>
            <a:fld id="{9504EB61-E4CA-4BBC-BC10-2103A5D07BE5}" type="datetime1">
              <a:rPr lang="tr-TR" smtClean="0"/>
              <a:t>29.10.2020</a:t>
            </a:fld>
            <a:endParaRPr lang="en-US"/>
          </a:p>
        </p:txBody>
      </p:sp>
      <p:sp>
        <p:nvSpPr>
          <p:cNvPr id="5" name="Slayt Numarası Yer Tutucusu 4">
            <a:extLst>
              <a:ext uri="{FF2B5EF4-FFF2-40B4-BE49-F238E27FC236}">
                <a16:creationId xmlns:a16="http://schemas.microsoft.com/office/drawing/2014/main" id="{8D541F3A-A354-F34E-90B9-883ED536DA9D}"/>
              </a:ext>
            </a:extLst>
          </p:cNvPr>
          <p:cNvSpPr>
            <a:spLocks noGrp="1"/>
          </p:cNvSpPr>
          <p:nvPr>
            <p:ph type="sldNum" sz="quarter" idx="12"/>
          </p:nvPr>
        </p:nvSpPr>
        <p:spPr/>
        <p:txBody>
          <a:bodyPr/>
          <a:lstStyle/>
          <a:p>
            <a:fld id="{DB9B1678-C526-4C5A-BE0D-3F9ABBF7AE91}" type="slidenum">
              <a:rPr lang="en-US" smtClean="0"/>
              <a:t>4</a:t>
            </a:fld>
            <a:endParaRPr lang="en-US"/>
          </a:p>
        </p:txBody>
      </p:sp>
      <p:pic>
        <p:nvPicPr>
          <p:cNvPr id="6" name="Picture 2" descr="Cosmic Sizing Logo">
            <a:extLst>
              <a:ext uri="{FF2B5EF4-FFF2-40B4-BE49-F238E27FC236}">
                <a16:creationId xmlns:a16="http://schemas.microsoft.com/office/drawing/2014/main" id="{19796DD8-6BC5-B944-A721-C9AA4CA4F1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73235" y="347840"/>
            <a:ext cx="1823772" cy="102925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IWSM Mensura Logo">
            <a:extLst>
              <a:ext uri="{FF2B5EF4-FFF2-40B4-BE49-F238E27FC236}">
                <a16:creationId xmlns:a16="http://schemas.microsoft.com/office/drawing/2014/main" id="{3E1949E8-F722-2041-A9DB-F4753DB6AB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91859" y="1600138"/>
            <a:ext cx="2016041" cy="361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8730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8940DA3-70C7-1E43-A5C1-005CF864A16B}"/>
              </a:ext>
            </a:extLst>
          </p:cNvPr>
          <p:cNvSpPr>
            <a:spLocks noGrp="1"/>
          </p:cNvSpPr>
          <p:nvPr>
            <p:ph type="title"/>
          </p:nvPr>
        </p:nvSpPr>
        <p:spPr/>
        <p:txBody>
          <a:bodyPr/>
          <a:lstStyle/>
          <a:p>
            <a:r>
              <a:rPr lang="en-US" dirty="0"/>
              <a:t>COSMIC FSM</a:t>
            </a:r>
          </a:p>
        </p:txBody>
      </p:sp>
      <p:sp>
        <p:nvSpPr>
          <p:cNvPr id="3" name="İçerik Yer Tutucusu 2">
            <a:extLst>
              <a:ext uri="{FF2B5EF4-FFF2-40B4-BE49-F238E27FC236}">
                <a16:creationId xmlns:a16="http://schemas.microsoft.com/office/drawing/2014/main" id="{E5EA1278-FE57-6C4D-9581-53223EB8EDAB}"/>
              </a:ext>
            </a:extLst>
          </p:cNvPr>
          <p:cNvSpPr>
            <a:spLocks noGrp="1"/>
          </p:cNvSpPr>
          <p:nvPr>
            <p:ph idx="1"/>
          </p:nvPr>
        </p:nvSpPr>
        <p:spPr/>
        <p:txBody>
          <a:bodyPr>
            <a:normAutofit fontScale="92500" lnSpcReduction="20000"/>
          </a:bodyPr>
          <a:lstStyle/>
          <a:p>
            <a:r>
              <a:rPr lang="en-US" dirty="0"/>
              <a:t> One of the most commonly used FSM method</a:t>
            </a:r>
          </a:p>
          <a:p>
            <a:r>
              <a:rPr lang="en-US" dirty="0"/>
              <a:t> ISO compliant</a:t>
            </a:r>
          </a:p>
          <a:p>
            <a:r>
              <a:rPr lang="en-US" dirty="0"/>
              <a:t> based on counting the data movements</a:t>
            </a:r>
          </a:p>
          <a:p>
            <a:pPr lvl="2"/>
            <a:r>
              <a:rPr lang="en-US" dirty="0"/>
              <a:t>Entry, Exit, Read and Write</a:t>
            </a:r>
          </a:p>
          <a:p>
            <a:r>
              <a:rPr lang="en-US" dirty="0"/>
              <a:t> has various guidelines and case studies</a:t>
            </a:r>
          </a:p>
          <a:p>
            <a:pPr lvl="2"/>
            <a:r>
              <a:rPr lang="en-US" dirty="0"/>
              <a:t>For business application software</a:t>
            </a:r>
          </a:p>
          <a:p>
            <a:pPr lvl="2"/>
            <a:r>
              <a:rPr lang="en-US" dirty="0"/>
              <a:t>Real-time software</a:t>
            </a:r>
          </a:p>
          <a:p>
            <a:pPr lvl="2"/>
            <a:r>
              <a:rPr lang="en-US" dirty="0"/>
              <a:t>Service-oriented software</a:t>
            </a:r>
          </a:p>
          <a:p>
            <a:r>
              <a:rPr lang="en-US" dirty="0"/>
              <a:t> all of which are based on the COSMIC Measurement Manual version 4.0.2 which </a:t>
            </a:r>
          </a:p>
          <a:p>
            <a:pPr lvl="2"/>
            <a:r>
              <a:rPr lang="en-US" dirty="0"/>
              <a:t>have 115 pages</a:t>
            </a:r>
          </a:p>
          <a:p>
            <a:pPr lvl="2"/>
            <a:r>
              <a:rPr lang="en-US" dirty="0"/>
              <a:t>may be perceived as overwhelming for developers who are at the learning  stage or who have limited time available</a:t>
            </a:r>
          </a:p>
          <a:p>
            <a:endParaRPr lang="en-US" dirty="0"/>
          </a:p>
          <a:p>
            <a:endParaRPr lang="en-US" dirty="0"/>
          </a:p>
        </p:txBody>
      </p:sp>
      <p:sp>
        <p:nvSpPr>
          <p:cNvPr id="4" name="Veri Yer Tutucusu 3">
            <a:extLst>
              <a:ext uri="{FF2B5EF4-FFF2-40B4-BE49-F238E27FC236}">
                <a16:creationId xmlns:a16="http://schemas.microsoft.com/office/drawing/2014/main" id="{47417686-5609-1848-939A-58B8F3264DDC}"/>
              </a:ext>
            </a:extLst>
          </p:cNvPr>
          <p:cNvSpPr>
            <a:spLocks noGrp="1"/>
          </p:cNvSpPr>
          <p:nvPr>
            <p:ph type="dt" sz="half" idx="10"/>
          </p:nvPr>
        </p:nvSpPr>
        <p:spPr/>
        <p:txBody>
          <a:bodyPr/>
          <a:lstStyle/>
          <a:p>
            <a:fld id="{9504EB61-E4CA-4BBC-BC10-2103A5D07BE5}" type="datetime1">
              <a:rPr lang="tr-TR" smtClean="0"/>
              <a:t>29.10.2020</a:t>
            </a:fld>
            <a:endParaRPr lang="en-US"/>
          </a:p>
        </p:txBody>
      </p:sp>
      <p:sp>
        <p:nvSpPr>
          <p:cNvPr id="5" name="Slayt Numarası Yer Tutucusu 4">
            <a:extLst>
              <a:ext uri="{FF2B5EF4-FFF2-40B4-BE49-F238E27FC236}">
                <a16:creationId xmlns:a16="http://schemas.microsoft.com/office/drawing/2014/main" id="{3B65C8F6-6262-0C4F-A126-8CE5C4AB20F1}"/>
              </a:ext>
            </a:extLst>
          </p:cNvPr>
          <p:cNvSpPr>
            <a:spLocks noGrp="1"/>
          </p:cNvSpPr>
          <p:nvPr>
            <p:ph type="sldNum" sz="quarter" idx="12"/>
          </p:nvPr>
        </p:nvSpPr>
        <p:spPr/>
        <p:txBody>
          <a:bodyPr/>
          <a:lstStyle/>
          <a:p>
            <a:fld id="{DB9B1678-C526-4C5A-BE0D-3F9ABBF7AE91}" type="slidenum">
              <a:rPr lang="en-US" smtClean="0"/>
              <a:t>5</a:t>
            </a:fld>
            <a:endParaRPr lang="en-US"/>
          </a:p>
        </p:txBody>
      </p:sp>
      <p:pic>
        <p:nvPicPr>
          <p:cNvPr id="6" name="Picture 2" descr="Cosmic Sizing Logo">
            <a:extLst>
              <a:ext uri="{FF2B5EF4-FFF2-40B4-BE49-F238E27FC236}">
                <a16:creationId xmlns:a16="http://schemas.microsoft.com/office/drawing/2014/main" id="{ECDEFACC-E4E9-A441-A8B8-F38BD42573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73235" y="347840"/>
            <a:ext cx="1823772" cy="102925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IWSM Mensura Logo">
            <a:extLst>
              <a:ext uri="{FF2B5EF4-FFF2-40B4-BE49-F238E27FC236}">
                <a16:creationId xmlns:a16="http://schemas.microsoft.com/office/drawing/2014/main" id="{516B7678-B46F-3D4A-B8E1-B3B5B89289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91859" y="1600138"/>
            <a:ext cx="2016041" cy="361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1697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B3047E4-3E27-CC41-9590-6C4F4070B385}"/>
              </a:ext>
            </a:extLst>
          </p:cNvPr>
          <p:cNvSpPr>
            <a:spLocks noGrp="1"/>
          </p:cNvSpPr>
          <p:nvPr>
            <p:ph type="title"/>
          </p:nvPr>
        </p:nvSpPr>
        <p:spPr/>
        <p:txBody>
          <a:bodyPr/>
          <a:lstStyle/>
          <a:p>
            <a:r>
              <a:rPr lang="en-US" dirty="0"/>
              <a:t>Alternative</a:t>
            </a:r>
          </a:p>
        </p:txBody>
      </p:sp>
      <p:sp>
        <p:nvSpPr>
          <p:cNvPr id="3" name="İçerik Yer Tutucusu 2">
            <a:extLst>
              <a:ext uri="{FF2B5EF4-FFF2-40B4-BE49-F238E27FC236}">
                <a16:creationId xmlns:a16="http://schemas.microsoft.com/office/drawing/2014/main" id="{373A36D9-EFC1-F84E-9D74-EB434EB8F3F2}"/>
              </a:ext>
            </a:extLst>
          </p:cNvPr>
          <p:cNvSpPr>
            <a:spLocks noGrp="1"/>
          </p:cNvSpPr>
          <p:nvPr>
            <p:ph idx="1"/>
          </p:nvPr>
        </p:nvSpPr>
        <p:spPr/>
        <p:txBody>
          <a:bodyPr/>
          <a:lstStyle/>
          <a:p>
            <a:r>
              <a:rPr lang="en-US" dirty="0"/>
              <a:t> Software Development Velocity with COSMIC Function Points</a:t>
            </a:r>
          </a:p>
          <a:p>
            <a:r>
              <a:rPr lang="en-US" dirty="0"/>
              <a:t> “Light” version of COSMIC Function Points</a:t>
            </a:r>
          </a:p>
          <a:p>
            <a:r>
              <a:rPr lang="en-US" dirty="0"/>
              <a:t> Summarizing the COSMIC Measurement Manual in only 13 pages</a:t>
            </a:r>
          </a:p>
          <a:p>
            <a:r>
              <a:rPr lang="en-US" dirty="0"/>
              <a:t> To facilitate the learning process</a:t>
            </a:r>
          </a:p>
        </p:txBody>
      </p:sp>
      <p:sp>
        <p:nvSpPr>
          <p:cNvPr id="4" name="Veri Yer Tutucusu 3">
            <a:extLst>
              <a:ext uri="{FF2B5EF4-FFF2-40B4-BE49-F238E27FC236}">
                <a16:creationId xmlns:a16="http://schemas.microsoft.com/office/drawing/2014/main" id="{8E826D96-D6F0-6E41-BEE2-939512CB9EEA}"/>
              </a:ext>
            </a:extLst>
          </p:cNvPr>
          <p:cNvSpPr>
            <a:spLocks noGrp="1"/>
          </p:cNvSpPr>
          <p:nvPr>
            <p:ph type="dt" sz="half" idx="10"/>
          </p:nvPr>
        </p:nvSpPr>
        <p:spPr/>
        <p:txBody>
          <a:bodyPr/>
          <a:lstStyle/>
          <a:p>
            <a:fld id="{9504EB61-E4CA-4BBC-BC10-2103A5D07BE5}" type="datetime1">
              <a:rPr lang="tr-TR" smtClean="0"/>
              <a:t>29.10.2020</a:t>
            </a:fld>
            <a:endParaRPr lang="en-US"/>
          </a:p>
        </p:txBody>
      </p:sp>
      <p:sp>
        <p:nvSpPr>
          <p:cNvPr id="5" name="Slayt Numarası Yer Tutucusu 4">
            <a:extLst>
              <a:ext uri="{FF2B5EF4-FFF2-40B4-BE49-F238E27FC236}">
                <a16:creationId xmlns:a16="http://schemas.microsoft.com/office/drawing/2014/main" id="{5E13C3D5-FD81-D746-94B7-0B0C05CBA7EB}"/>
              </a:ext>
            </a:extLst>
          </p:cNvPr>
          <p:cNvSpPr>
            <a:spLocks noGrp="1"/>
          </p:cNvSpPr>
          <p:nvPr>
            <p:ph type="sldNum" sz="quarter" idx="12"/>
          </p:nvPr>
        </p:nvSpPr>
        <p:spPr/>
        <p:txBody>
          <a:bodyPr/>
          <a:lstStyle/>
          <a:p>
            <a:fld id="{DB9B1678-C526-4C5A-BE0D-3F9ABBF7AE91}" type="slidenum">
              <a:rPr lang="en-US" smtClean="0"/>
              <a:t>6</a:t>
            </a:fld>
            <a:endParaRPr lang="en-US"/>
          </a:p>
        </p:txBody>
      </p:sp>
      <p:pic>
        <p:nvPicPr>
          <p:cNvPr id="6" name="Picture 2" descr="Cosmic Sizing Logo">
            <a:extLst>
              <a:ext uri="{FF2B5EF4-FFF2-40B4-BE49-F238E27FC236}">
                <a16:creationId xmlns:a16="http://schemas.microsoft.com/office/drawing/2014/main" id="{4907131F-586E-F943-9AE4-F29CB9F35A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73235" y="347840"/>
            <a:ext cx="1823772" cy="102925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IWSM Mensura Logo">
            <a:extLst>
              <a:ext uri="{FF2B5EF4-FFF2-40B4-BE49-F238E27FC236}">
                <a16:creationId xmlns:a16="http://schemas.microsoft.com/office/drawing/2014/main" id="{625134CA-C711-F046-AD9B-D7AE8F68648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91859" y="1600138"/>
            <a:ext cx="2016041" cy="361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1570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F628888-9F70-8541-91B2-A00FFE0502EE}"/>
              </a:ext>
            </a:extLst>
          </p:cNvPr>
          <p:cNvSpPr>
            <a:spLocks noGrp="1"/>
          </p:cNvSpPr>
          <p:nvPr>
            <p:ph type="title"/>
          </p:nvPr>
        </p:nvSpPr>
        <p:spPr/>
        <p:txBody>
          <a:bodyPr/>
          <a:lstStyle/>
          <a:p>
            <a:r>
              <a:rPr lang="en-US" dirty="0"/>
              <a:t>Aim of the study</a:t>
            </a:r>
          </a:p>
        </p:txBody>
      </p:sp>
      <p:sp>
        <p:nvSpPr>
          <p:cNvPr id="3" name="İçerik Yer Tutucusu 2">
            <a:extLst>
              <a:ext uri="{FF2B5EF4-FFF2-40B4-BE49-F238E27FC236}">
                <a16:creationId xmlns:a16="http://schemas.microsoft.com/office/drawing/2014/main" id="{9C39C55F-9DD0-A348-BA32-ACCCB3FAA370}"/>
              </a:ext>
            </a:extLst>
          </p:cNvPr>
          <p:cNvSpPr>
            <a:spLocks noGrp="1"/>
          </p:cNvSpPr>
          <p:nvPr>
            <p:ph idx="1"/>
          </p:nvPr>
        </p:nvSpPr>
        <p:spPr/>
        <p:txBody>
          <a:bodyPr/>
          <a:lstStyle/>
          <a:p>
            <a:r>
              <a:rPr lang="en-US" dirty="0"/>
              <a:t> To explore how using either the </a:t>
            </a:r>
          </a:p>
          <a:p>
            <a:pPr lvl="2"/>
            <a:r>
              <a:rPr lang="en-US" dirty="0"/>
              <a:t> COSMIC Measurement Manual (COSMIC Classic) or</a:t>
            </a:r>
          </a:p>
          <a:p>
            <a:pPr lvl="2"/>
            <a:r>
              <a:rPr lang="en-US" dirty="0"/>
              <a:t> Software Development Velocity with COSMIC Function Points (COSMIC Light)</a:t>
            </a:r>
          </a:p>
          <a:p>
            <a:pPr lvl="2"/>
            <a:r>
              <a:rPr lang="en-US" dirty="0"/>
              <a:t> Affects the measurement results, in order to suggest possible improvement for both</a:t>
            </a:r>
          </a:p>
          <a:p>
            <a:endParaRPr lang="en-US" dirty="0"/>
          </a:p>
          <a:p>
            <a:endParaRPr lang="en-US" dirty="0"/>
          </a:p>
        </p:txBody>
      </p:sp>
      <p:sp>
        <p:nvSpPr>
          <p:cNvPr id="4" name="Veri Yer Tutucusu 3">
            <a:extLst>
              <a:ext uri="{FF2B5EF4-FFF2-40B4-BE49-F238E27FC236}">
                <a16:creationId xmlns:a16="http://schemas.microsoft.com/office/drawing/2014/main" id="{FB06A7E7-9111-6447-9105-D0AD9E1388A6}"/>
              </a:ext>
            </a:extLst>
          </p:cNvPr>
          <p:cNvSpPr>
            <a:spLocks noGrp="1"/>
          </p:cNvSpPr>
          <p:nvPr>
            <p:ph type="dt" sz="half" idx="10"/>
          </p:nvPr>
        </p:nvSpPr>
        <p:spPr/>
        <p:txBody>
          <a:bodyPr/>
          <a:lstStyle/>
          <a:p>
            <a:fld id="{9504EB61-E4CA-4BBC-BC10-2103A5D07BE5}" type="datetime1">
              <a:rPr lang="tr-TR" smtClean="0"/>
              <a:t>29.10.2020</a:t>
            </a:fld>
            <a:endParaRPr lang="en-US"/>
          </a:p>
        </p:txBody>
      </p:sp>
      <p:sp>
        <p:nvSpPr>
          <p:cNvPr id="5" name="Slayt Numarası Yer Tutucusu 4">
            <a:extLst>
              <a:ext uri="{FF2B5EF4-FFF2-40B4-BE49-F238E27FC236}">
                <a16:creationId xmlns:a16="http://schemas.microsoft.com/office/drawing/2014/main" id="{FC7B9DEF-418D-804E-AD74-675077746B99}"/>
              </a:ext>
            </a:extLst>
          </p:cNvPr>
          <p:cNvSpPr>
            <a:spLocks noGrp="1"/>
          </p:cNvSpPr>
          <p:nvPr>
            <p:ph type="sldNum" sz="quarter" idx="12"/>
          </p:nvPr>
        </p:nvSpPr>
        <p:spPr/>
        <p:txBody>
          <a:bodyPr/>
          <a:lstStyle/>
          <a:p>
            <a:fld id="{DB9B1678-C526-4C5A-BE0D-3F9ABBF7AE91}" type="slidenum">
              <a:rPr lang="en-US" smtClean="0"/>
              <a:t>7</a:t>
            </a:fld>
            <a:endParaRPr lang="en-US"/>
          </a:p>
        </p:txBody>
      </p:sp>
      <p:pic>
        <p:nvPicPr>
          <p:cNvPr id="6" name="Picture 2" descr="Cosmic Sizing Logo">
            <a:extLst>
              <a:ext uri="{FF2B5EF4-FFF2-40B4-BE49-F238E27FC236}">
                <a16:creationId xmlns:a16="http://schemas.microsoft.com/office/drawing/2014/main" id="{3702F506-0639-334F-9CB0-4C41D6F892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73235" y="347840"/>
            <a:ext cx="1823772" cy="102925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IWSM Mensura Logo">
            <a:extLst>
              <a:ext uri="{FF2B5EF4-FFF2-40B4-BE49-F238E27FC236}">
                <a16:creationId xmlns:a16="http://schemas.microsoft.com/office/drawing/2014/main" id="{F456E03A-938D-9448-AA40-06A7A5140F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91859" y="1600138"/>
            <a:ext cx="2016041" cy="361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0514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72B3059-BD4D-4C48-A242-512065FB75CC}"/>
              </a:ext>
            </a:extLst>
          </p:cNvPr>
          <p:cNvSpPr>
            <a:spLocks noGrp="1"/>
          </p:cNvSpPr>
          <p:nvPr>
            <p:ph type="title"/>
          </p:nvPr>
        </p:nvSpPr>
        <p:spPr>
          <a:xfrm>
            <a:off x="917231" y="2484450"/>
            <a:ext cx="10772775" cy="1658198"/>
          </a:xfrm>
        </p:spPr>
        <p:txBody>
          <a:bodyPr/>
          <a:lstStyle/>
          <a:p>
            <a:r>
              <a:rPr lang="en-US" dirty="0"/>
              <a:t>Research Methodology</a:t>
            </a:r>
          </a:p>
        </p:txBody>
      </p:sp>
      <p:sp>
        <p:nvSpPr>
          <p:cNvPr id="4" name="Veri Yer Tutucusu 3">
            <a:extLst>
              <a:ext uri="{FF2B5EF4-FFF2-40B4-BE49-F238E27FC236}">
                <a16:creationId xmlns:a16="http://schemas.microsoft.com/office/drawing/2014/main" id="{6CEE702D-6F65-E04C-A602-D1F764A07087}"/>
              </a:ext>
            </a:extLst>
          </p:cNvPr>
          <p:cNvSpPr>
            <a:spLocks noGrp="1"/>
          </p:cNvSpPr>
          <p:nvPr>
            <p:ph type="dt" sz="half" idx="10"/>
          </p:nvPr>
        </p:nvSpPr>
        <p:spPr/>
        <p:txBody>
          <a:bodyPr/>
          <a:lstStyle/>
          <a:p>
            <a:fld id="{9504EB61-E4CA-4BBC-BC10-2103A5D07BE5}" type="datetime1">
              <a:rPr lang="tr-TR" smtClean="0"/>
              <a:t>29.10.2020</a:t>
            </a:fld>
            <a:endParaRPr lang="en-US"/>
          </a:p>
        </p:txBody>
      </p:sp>
      <p:sp>
        <p:nvSpPr>
          <p:cNvPr id="5" name="Slayt Numarası Yer Tutucusu 4">
            <a:extLst>
              <a:ext uri="{FF2B5EF4-FFF2-40B4-BE49-F238E27FC236}">
                <a16:creationId xmlns:a16="http://schemas.microsoft.com/office/drawing/2014/main" id="{AFFD332F-A202-EE4C-B53A-5556DD263A73}"/>
              </a:ext>
            </a:extLst>
          </p:cNvPr>
          <p:cNvSpPr>
            <a:spLocks noGrp="1"/>
          </p:cNvSpPr>
          <p:nvPr>
            <p:ph type="sldNum" sz="quarter" idx="12"/>
          </p:nvPr>
        </p:nvSpPr>
        <p:spPr/>
        <p:txBody>
          <a:bodyPr/>
          <a:lstStyle/>
          <a:p>
            <a:fld id="{DB9B1678-C526-4C5A-BE0D-3F9ABBF7AE91}" type="slidenum">
              <a:rPr lang="en-US" smtClean="0"/>
              <a:t>8</a:t>
            </a:fld>
            <a:endParaRPr lang="en-US"/>
          </a:p>
        </p:txBody>
      </p:sp>
      <p:pic>
        <p:nvPicPr>
          <p:cNvPr id="6" name="Picture 2" descr="Cosmic Sizing Logo">
            <a:extLst>
              <a:ext uri="{FF2B5EF4-FFF2-40B4-BE49-F238E27FC236}">
                <a16:creationId xmlns:a16="http://schemas.microsoft.com/office/drawing/2014/main" id="{99AA90EE-0511-F64B-92BC-92CB2574B8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73235" y="347840"/>
            <a:ext cx="1823772" cy="102925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IWSM Mensura Logo">
            <a:extLst>
              <a:ext uri="{FF2B5EF4-FFF2-40B4-BE49-F238E27FC236}">
                <a16:creationId xmlns:a16="http://schemas.microsoft.com/office/drawing/2014/main" id="{AD6FC079-9F36-5A4B-8ADE-FB583757D0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91859" y="1600138"/>
            <a:ext cx="2016041" cy="361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8685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BDA07DD-5C81-1F49-912C-2F69B067CAE2}"/>
              </a:ext>
            </a:extLst>
          </p:cNvPr>
          <p:cNvSpPr>
            <a:spLocks noGrp="1"/>
          </p:cNvSpPr>
          <p:nvPr>
            <p:ph type="title"/>
          </p:nvPr>
        </p:nvSpPr>
        <p:spPr/>
        <p:txBody>
          <a:bodyPr/>
          <a:lstStyle/>
          <a:p>
            <a:r>
              <a:rPr lang="en-US" dirty="0"/>
              <a:t> Case Study Design</a:t>
            </a:r>
          </a:p>
        </p:txBody>
      </p:sp>
      <p:sp>
        <p:nvSpPr>
          <p:cNvPr id="3" name="İçerik Yer Tutucusu 2">
            <a:extLst>
              <a:ext uri="{FF2B5EF4-FFF2-40B4-BE49-F238E27FC236}">
                <a16:creationId xmlns:a16="http://schemas.microsoft.com/office/drawing/2014/main" id="{E52717D5-2C49-E242-833A-D287ED4A854A}"/>
              </a:ext>
            </a:extLst>
          </p:cNvPr>
          <p:cNvSpPr>
            <a:spLocks noGrp="1"/>
          </p:cNvSpPr>
          <p:nvPr>
            <p:ph idx="1"/>
          </p:nvPr>
        </p:nvSpPr>
        <p:spPr>
          <a:xfrm>
            <a:off x="0" y="2359343"/>
            <a:ext cx="11876504" cy="3766185"/>
          </a:xfrm>
        </p:spPr>
        <p:txBody>
          <a:bodyPr/>
          <a:lstStyle/>
          <a:p>
            <a:pPr lvl="2" algn="just">
              <a:lnSpc>
                <a:spcPct val="150000"/>
              </a:lnSpc>
            </a:pPr>
            <a:r>
              <a:rPr lang="en-US" b="1" i="0" dirty="0"/>
              <a:t>RQ1.</a:t>
            </a:r>
            <a:r>
              <a:rPr lang="en-US" i="0" dirty="0"/>
              <a:t> Is there a difference between CFP values when measuring using COSMIC Classic  versus COSMIC Light?</a:t>
            </a:r>
            <a:endParaRPr lang="tr-TR" i="0" dirty="0"/>
          </a:p>
          <a:p>
            <a:pPr lvl="2" algn="just">
              <a:lnSpc>
                <a:spcPct val="150000"/>
              </a:lnSpc>
            </a:pPr>
            <a:r>
              <a:rPr lang="en-US" b="1" i="0" dirty="0"/>
              <a:t>RQ2</a:t>
            </a:r>
            <a:r>
              <a:rPr lang="en-US" i="0" dirty="0"/>
              <a:t>. What are the causes of the difference in measurement results?</a:t>
            </a:r>
            <a:endParaRPr lang="tr-TR" i="0" dirty="0"/>
          </a:p>
          <a:p>
            <a:pPr lvl="2" algn="just">
              <a:lnSpc>
                <a:spcPct val="150000"/>
              </a:lnSpc>
            </a:pPr>
            <a:r>
              <a:rPr lang="en-US" b="1" i="0" dirty="0"/>
              <a:t>RQ3.</a:t>
            </a:r>
            <a:r>
              <a:rPr lang="en-US" i="0" dirty="0"/>
              <a:t> How does the effort spent on measurement differ when using COSMIC Classic  versus COSMIC Light?</a:t>
            </a:r>
          </a:p>
        </p:txBody>
      </p:sp>
      <p:sp>
        <p:nvSpPr>
          <p:cNvPr id="4" name="Veri Yer Tutucusu 3">
            <a:extLst>
              <a:ext uri="{FF2B5EF4-FFF2-40B4-BE49-F238E27FC236}">
                <a16:creationId xmlns:a16="http://schemas.microsoft.com/office/drawing/2014/main" id="{DA1C3365-24E0-C248-8035-6D4D85FC2AD1}"/>
              </a:ext>
            </a:extLst>
          </p:cNvPr>
          <p:cNvSpPr>
            <a:spLocks noGrp="1"/>
          </p:cNvSpPr>
          <p:nvPr>
            <p:ph type="dt" sz="half" idx="10"/>
          </p:nvPr>
        </p:nvSpPr>
        <p:spPr/>
        <p:txBody>
          <a:bodyPr/>
          <a:lstStyle/>
          <a:p>
            <a:fld id="{9504EB61-E4CA-4BBC-BC10-2103A5D07BE5}" type="datetime1">
              <a:rPr lang="tr-TR" smtClean="0"/>
              <a:t>29.10.2020</a:t>
            </a:fld>
            <a:endParaRPr lang="en-US"/>
          </a:p>
        </p:txBody>
      </p:sp>
      <p:sp>
        <p:nvSpPr>
          <p:cNvPr id="5" name="Slayt Numarası Yer Tutucusu 4">
            <a:extLst>
              <a:ext uri="{FF2B5EF4-FFF2-40B4-BE49-F238E27FC236}">
                <a16:creationId xmlns:a16="http://schemas.microsoft.com/office/drawing/2014/main" id="{BE53AF1D-433D-C94F-9209-4814BB77157E}"/>
              </a:ext>
            </a:extLst>
          </p:cNvPr>
          <p:cNvSpPr>
            <a:spLocks noGrp="1"/>
          </p:cNvSpPr>
          <p:nvPr>
            <p:ph type="sldNum" sz="quarter" idx="12"/>
          </p:nvPr>
        </p:nvSpPr>
        <p:spPr/>
        <p:txBody>
          <a:bodyPr/>
          <a:lstStyle/>
          <a:p>
            <a:fld id="{DB9B1678-C526-4C5A-BE0D-3F9ABBF7AE91}" type="slidenum">
              <a:rPr lang="en-US" smtClean="0"/>
              <a:t>9</a:t>
            </a:fld>
            <a:endParaRPr lang="en-US"/>
          </a:p>
        </p:txBody>
      </p:sp>
      <p:pic>
        <p:nvPicPr>
          <p:cNvPr id="6" name="Picture 2" descr="Cosmic Sizing Logo">
            <a:extLst>
              <a:ext uri="{FF2B5EF4-FFF2-40B4-BE49-F238E27FC236}">
                <a16:creationId xmlns:a16="http://schemas.microsoft.com/office/drawing/2014/main" id="{E2CFBCED-0DDA-C944-B0AA-6F509BCDFB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73235" y="347840"/>
            <a:ext cx="1823772" cy="102925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IWSM Mensura Logo">
            <a:extLst>
              <a:ext uri="{FF2B5EF4-FFF2-40B4-BE49-F238E27FC236}">
                <a16:creationId xmlns:a16="http://schemas.microsoft.com/office/drawing/2014/main" id="{32C3E032-8B09-F445-B02A-A0387CC03B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91859" y="1600138"/>
            <a:ext cx="2016041" cy="361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3229681"/>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TM02900743[[fn=Organik]]</Template>
  <TotalTime>3261</TotalTime>
  <Words>2679</Words>
  <Application>Microsoft Macintosh PowerPoint</Application>
  <PresentationFormat>Geniş ekran</PresentationFormat>
  <Paragraphs>250</Paragraphs>
  <Slides>29</Slides>
  <Notes>2</Notes>
  <HiddenSlides>0</HiddenSlides>
  <MMClips>0</MMClips>
  <ScaleCrop>false</ScaleCrop>
  <HeadingPairs>
    <vt:vector size="6" baseType="variant">
      <vt:variant>
        <vt:lpstr>Kullanılan Yazı Tipleri</vt:lpstr>
      </vt:variant>
      <vt:variant>
        <vt:i4>5</vt:i4>
      </vt:variant>
      <vt:variant>
        <vt:lpstr>Tema</vt:lpstr>
      </vt:variant>
      <vt:variant>
        <vt:i4>2</vt:i4>
      </vt:variant>
      <vt:variant>
        <vt:lpstr>Slayt Başlıkları</vt:lpstr>
      </vt:variant>
      <vt:variant>
        <vt:i4>29</vt:i4>
      </vt:variant>
    </vt:vector>
  </HeadingPairs>
  <TitlesOfParts>
    <vt:vector size="36" baseType="lpstr">
      <vt:lpstr>Arial</vt:lpstr>
      <vt:lpstr>Calibri</vt:lpstr>
      <vt:lpstr>Calibri Light</vt:lpstr>
      <vt:lpstr>Wingdings</vt:lpstr>
      <vt:lpstr>Wingdings 2</vt:lpstr>
      <vt:lpstr>HDOfficeLightV0</vt:lpstr>
      <vt:lpstr>Metropolitan</vt:lpstr>
      <vt:lpstr> COSMIC Light vs COSMIC Classic Manual: Case Studies in Functional Size Measurement</vt:lpstr>
      <vt:lpstr>Agenda</vt:lpstr>
      <vt:lpstr>Introduction</vt:lpstr>
      <vt:lpstr>Functional Size Measurement</vt:lpstr>
      <vt:lpstr>COSMIC FSM</vt:lpstr>
      <vt:lpstr>Alternative</vt:lpstr>
      <vt:lpstr>Aim of the study</vt:lpstr>
      <vt:lpstr>Research Methodology</vt:lpstr>
      <vt:lpstr> Case Study Design</vt:lpstr>
      <vt:lpstr> Case Selection Criteria</vt:lpstr>
      <vt:lpstr> Data Collection Procedure</vt:lpstr>
      <vt:lpstr>Measurement Planning</vt:lpstr>
      <vt:lpstr>Description of the Measurers</vt:lpstr>
      <vt:lpstr>Description of the Cases</vt:lpstr>
      <vt:lpstr>Results and Discussions</vt:lpstr>
      <vt:lpstr>Measurement Results</vt:lpstr>
      <vt:lpstr>Measurement Results</vt:lpstr>
      <vt:lpstr>Measurement Results</vt:lpstr>
      <vt:lpstr>Object of Interest (OOI) concept and data groups </vt:lpstr>
      <vt:lpstr>Variation in CFP Values Related to Functional Process Independence</vt:lpstr>
      <vt:lpstr>Variation in CFP Values Related to Functional Process Independence</vt:lpstr>
      <vt:lpstr>Variations in CFP Values Related to Error/ Confirmation Messages </vt:lpstr>
      <vt:lpstr>Variations in CFP Values Related to Error/ Confirmation Messages </vt:lpstr>
      <vt:lpstr>Other Comments Regarding Measurement</vt:lpstr>
      <vt:lpstr>Conclusion and Future Works</vt:lpstr>
      <vt:lpstr>Conclusion</vt:lpstr>
      <vt:lpstr>Future Works</vt:lpstr>
      <vt:lpstr>References</vt:lpstr>
      <vt:lpstr>Thanks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Çevik yöntemlerde büyüklük ölçümü: bağımsız ölçümler mümkün mü?</dc:title>
  <dc:creator>Windows Kullanıcısı</dc:creator>
  <cp:lastModifiedBy>User</cp:lastModifiedBy>
  <cp:revision>166</cp:revision>
  <dcterms:created xsi:type="dcterms:W3CDTF">2019-09-19T12:02:07Z</dcterms:created>
  <dcterms:modified xsi:type="dcterms:W3CDTF">2020-10-29T19:44:19Z</dcterms:modified>
</cp:coreProperties>
</file>