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2" r:id="rId6"/>
    <p:sldId id="260" r:id="rId7"/>
    <p:sldId id="266" r:id="rId8"/>
    <p:sldId id="263" r:id="rId9"/>
    <p:sldId id="261" r:id="rId10"/>
    <p:sldId id="264" r:id="rId11"/>
    <p:sldId id="265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3" autoAdjust="0"/>
    <p:restoredTop sz="76818" autoAdjust="0"/>
  </p:normalViewPr>
  <p:slideViewPr>
    <p:cSldViewPr snapToGrid="0">
      <p:cViewPr varScale="1">
        <p:scale>
          <a:sx n="67" d="100"/>
          <a:sy n="67" d="100"/>
        </p:scale>
        <p:origin x="-129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Mini Todo</c:v>
                </c:pt>
                <c:pt idx="1">
                  <c:v>PetClinic</c:v>
                </c:pt>
                <c:pt idx="2">
                  <c:v>Top Java Bloc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99.4</c:v>
                </c:pt>
                <c:pt idx="1">
                  <c:v>90.3</c:v>
                </c:pt>
                <c:pt idx="2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F7-48C5-813C-807F7594D815}"/>
            </c:ext>
          </c:extLst>
        </c:ser>
        <c:dLbls>
          <c:showVal val="1"/>
        </c:dLbls>
        <c:gapWidth val="182"/>
        <c:axId val="141770752"/>
        <c:axId val="141772288"/>
      </c:barChart>
      <c:catAx>
        <c:axId val="141770752"/>
        <c:scaling>
          <c:orientation val="minMax"/>
        </c:scaling>
        <c:axPos val="l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772288"/>
        <c:crosses val="autoZero"/>
        <c:auto val="1"/>
        <c:lblAlgn val="ctr"/>
        <c:lblOffset val="100"/>
      </c:catAx>
      <c:valAx>
        <c:axId val="141772288"/>
        <c:scaling>
          <c:orientation val="minMax"/>
          <c:max val="100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1770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F2B4F-6111-4E32-92CE-D173CB7CDB76}" type="datetimeFigureOut">
              <a:rPr lang="fr-FR" smtClean="0"/>
              <a:pPr/>
              <a:t>26/10/2020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551D-06ED-4C7C-9153-6FC323A7725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9E4D3-9978-4368-8D1A-E070A372AD54}" type="datetimeFigureOut">
              <a:rPr lang="fr-CA" smtClean="0"/>
              <a:pPr/>
              <a:t>2020-10-26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0585-932E-4F09-86C5-57E85EBA16C4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23849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technical project is part of the master's degree in software engineering at the University of Quebec in Montreal (UQAM). </a:t>
            </a:r>
          </a:p>
          <a:p>
            <a:endParaRPr lang="en-US" dirty="0"/>
          </a:p>
          <a:p>
            <a:r>
              <a:rPr lang="en-US" dirty="0"/>
              <a:t>Realize the basis of a project open source for automated functional size measurement using the COSMIC from code source of a Java web application using the Spring Web MVC framework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2655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32584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paper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submitted</a:t>
            </a:r>
            <a:r>
              <a:rPr lang="fr-FR" dirty="0"/>
              <a:t> for </a:t>
            </a:r>
            <a:r>
              <a:rPr lang="fr-FR" dirty="0" err="1"/>
              <a:t>review</a:t>
            </a:r>
            <a:r>
              <a:rPr lang="fr-FR" dirty="0"/>
              <a:t> to the </a:t>
            </a:r>
            <a:r>
              <a:rPr lang="fr-FR" dirty="0" err="1"/>
              <a:t>EasyChair.org</a:t>
            </a:r>
            <a:r>
              <a:rPr lang="fr-FR" dirty="0"/>
              <a:t> </a:t>
            </a:r>
            <a:r>
              <a:rPr lang="fr-FR" dirty="0" err="1"/>
              <a:t>website</a:t>
            </a:r>
            <a:r>
              <a:rPr lang="fr-FR" dirty="0"/>
              <a:t> on July 10th.</a:t>
            </a:r>
          </a:p>
          <a:p>
            <a:r>
              <a:rPr lang="fr-FR" dirty="0"/>
              <a:t>Few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later</a:t>
            </a:r>
            <a:r>
              <a:rPr lang="fr-FR" dirty="0"/>
              <a:t>, on July 19th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tool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announced</a:t>
            </a:r>
            <a:r>
              <a:rPr lang="fr-FR" dirty="0"/>
              <a:t> on LinkedIn.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13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9089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08776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fist idea was to implement a SonarQube plugin that display the CFP of a project on the dashboard.</a:t>
            </a:r>
          </a:p>
          <a:p>
            <a:r>
              <a:rPr lang="en-US" dirty="0"/>
              <a:t>we assumed that there is some work already done that we can use as a basis for the implementation of the plugin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were not able to find trace of these tools while searching on popular open-source 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repositories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71426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final idea was to develop a Java library to automate COSMIC FSM for Java applications.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these sizing automation publications, we wanted to contribute to COSMIC FSM automation by targeting a technology in which sizing was not yet automated. Also we had a time constraint as this technical project is a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master’s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capstone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credits) which is a shot time to develop a Java library for all Java technologies.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the scope of the project was as the following: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 version 5 or higher;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 applications using Spring Web MVC framework, version 5.x.x or above, since this framework is the most popular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forJava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applications*;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data access, the library Spring Data is used.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57095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Offer a reusable and modular solution (a library) that could be integrated with almost any source code analysis tool → A JAR file is available and can be integrated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dependence of an application source code.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CFP4J-Application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module </a:t>
            </a:r>
            <a:r>
              <a:rPr lang="fr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test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CFP4J library integration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CFP4J on a new software requires approximately 10 minutes to download locally the software code and adjusting the Configuration file accordingly.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execution itself for sizing takes only few seconds, after which both Excel and Json files are created.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339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6539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noProof="0" dirty="0"/>
              <a:t>Differences were investigated: manual sizing differences were due to incompleteness or ambiguous measurement inputs</a:t>
            </a:r>
          </a:p>
          <a:p>
            <a:endParaRPr lang="en-CA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132239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9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98393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098341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1- Support the JAVA standard by Integrating the JDBC library and the JAVA EE JPA in the CFP4J-core module. It will help us to extract the READ/WRITE data movements from the projects using those technologies</a:t>
            </a:r>
          </a:p>
          <a:p>
            <a:r>
              <a:rPr lang="en-CA" dirty="0"/>
              <a:t>2- Add the support of the Spring JDBC to expend the CFP4J-SpringMVC</a:t>
            </a:r>
          </a:p>
          <a:p>
            <a:r>
              <a:rPr lang="en-CA" dirty="0"/>
              <a:t>3- Deploy the CFP4J project on the Maven repository</a:t>
            </a:r>
          </a:p>
          <a:p>
            <a:r>
              <a:rPr lang="en-CA" dirty="0"/>
              <a:t>4- Implement new CFP4 module to support other JAVA MVC frameworks like Apache Struts and Java Server Faces JSF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40585-932E-4F09-86C5-57E85EBA16C4}" type="slidenum">
              <a:rPr lang="fr-CA" smtClean="0"/>
              <a:pPr/>
              <a:t>11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57248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9B43D-C966-444C-87CC-622CF2F0D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8BCF51-1CE6-4499-80B6-1F96850F0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79ED0D-8252-463B-A6ED-55B77E27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34197-12DF-451F-95C9-A238BC9C0EA8}" type="datetime1">
              <a:rPr lang="fr-CA" smtClean="0"/>
              <a:t>2020-10-26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39F24-102D-4DAA-A730-E9329CD6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8CF248-B26B-43F4-B870-0A8F9B0B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64780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8B0BF2-6BFA-4790-A811-082CE806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624E640-DC51-49BB-9921-838F4893E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E8243-73D6-429A-AA98-C027EC43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083C-1A0A-41DE-A4DB-E92A58AE9444}" type="datetime1">
              <a:rPr lang="fr-CA" smtClean="0"/>
              <a:t>2020-10-26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748B07-6CDE-4A2D-9AE7-95613A539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0A11AD-5A2D-431E-BB05-F2B42659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2698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4DEF912-3E71-41B2-9774-6FDCDD712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0D6510-E5E3-4C00-8D06-12D724BE1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2A31A8-3B22-4180-94A2-1805C975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B2C9-83F9-4348-B107-4915F2162002}" type="datetime1">
              <a:rPr lang="fr-CA" smtClean="0"/>
              <a:t>2020-10-26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C2B350-0676-4D16-92C5-38AF3786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FB7F9C2-1947-4BD1-B9A3-8956F2AC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9357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EF071-269A-4BF6-96FC-1603A6688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2D303C-790C-45A0-BE0A-955EB642D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11A907-6C18-4C68-B75F-347C3A2C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47E-87B9-4807-8BF2-1F80E695C141}" type="datetime1">
              <a:rPr lang="fr-CA" smtClean="0"/>
              <a:t>2020-10-26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57B5B2-6A88-4C5A-8B7D-72831BA3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076741-5236-4B04-AEAD-AF40702F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155493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631380-AE5C-45D0-81FA-030C3CA9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80BBC5-330C-4703-95B4-9D5090090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36C5CA-D6B0-4BF4-8BD5-633388F5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A303-0070-49CA-A0B2-F02CABD121AB}" type="datetime1">
              <a:rPr lang="fr-CA" smtClean="0"/>
              <a:t>2020-10-26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8C99AF-3A9B-44BF-9AE2-5DB9CCBA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FF3D7A-AF12-4C53-A467-0132207D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2569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B081B-A788-48DB-B0B1-F189D2BE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773CB8-D641-414F-9AF6-9A40CCDBA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675656-6EF1-468E-8E8E-A23ED73E0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00F194-5384-429A-99FC-F8078DFC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C593-9DD6-4701-B0E3-EB3CECABA59E}" type="datetime1">
              <a:rPr lang="fr-CA" smtClean="0"/>
              <a:t>2020-10-26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2B4330C-182C-4BE6-AFEE-9159B60F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1236B2-D0CD-486B-9ACF-0C17CF54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52230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5DE8AD-A1BE-45B5-90CC-AB8B3AD9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BCFECF-C93C-44BA-8668-7A7EF927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5714AB-020B-4D47-A5F0-963DE0B6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DCD446E-075F-4B09-AC68-AE9E2C9BA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A41BD5-8263-47EC-84C5-F6C2FF619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5A9CE25-8F46-4C0D-9923-7F54A6F0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2F75-69BC-4C62-8170-06B05C22C119}" type="datetime1">
              <a:rPr lang="fr-CA" smtClean="0"/>
              <a:t>2020-10-26</a:t>
            </a:fld>
            <a:endParaRPr lang="fr-C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85813D0-7CB7-4A6A-A69C-FFA673F3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14F66-72FE-4F89-A433-F86AAD02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17340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C408F-5D69-4487-8743-18044CE2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2FA36A-0DD2-4230-9CA0-DF6FDAF8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2785-C28E-4760-8613-AFEA075C8851}" type="datetime1">
              <a:rPr lang="fr-CA" smtClean="0"/>
              <a:t>2020-10-26</a:t>
            </a:fld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0AA34E-AA70-4BD7-847D-710980DA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3E51A8-AC0F-4510-801C-C61AB646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24537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0B21E-1BC7-4E06-A40E-08500CCB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B1D-F0F6-4AF6-98B9-DBE4773D90D5}" type="datetime1">
              <a:rPr lang="fr-CA" smtClean="0"/>
              <a:t>2020-10-26</a:t>
            </a:fld>
            <a:endParaRPr lang="fr-C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F59D5B9-DCD0-45E4-AB22-8288B91C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19DBFEA-41FF-48C2-9674-6E4DF532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CC1F6586-79DC-413D-995E-8D11D1FC0693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87002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8AFDA-C474-48FA-8DB4-7D8082BB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59A04C-139E-4FD3-87CE-D243FD27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CD88E77-4E26-4260-8108-74B514E10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C43C70-54EE-4EDA-9527-3638B85F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AFEB-41E1-4BF7-89CD-C63B825DD753}" type="datetime1">
              <a:rPr lang="fr-CA" smtClean="0"/>
              <a:t>2020-10-26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D19397-500B-4D4B-909B-9EF4AB70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BD9FDC-4916-4CFC-99BC-4199BF9E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7447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768B42-55E0-4717-B3BE-FCC9E262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FC5D2A2-D0F1-46E5-9988-86768ADDF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75C1F9-1786-4BCF-ABE4-2AE117234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C8FC8F-D9ED-4C6E-9CEB-236241D83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6CFFA-65DB-4775-927F-1E6492065C81}" type="datetime1">
              <a:rPr lang="fr-CA" smtClean="0"/>
              <a:t>2020-10-26</a:t>
            </a:fld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088056-437A-4351-92B8-6145EDA40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0C1BEA-6D8F-4CA3-B80E-84688B9C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4159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0C9301-BE2A-473E-8A7D-F4990C276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4A42B3-2B77-4A85-B4C7-2B635EED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889949-1ADF-463E-A9A3-B34A0A880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0A46-84C3-425C-9823-0E311B447FDA}" type="datetime1">
              <a:rPr lang="fr-CA" smtClean="0"/>
              <a:t>2020-10-26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8BE312-DC4C-47AC-960D-4FAE7F1FA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477815-8021-4159-9F6D-3F8887E45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6586-79DC-413D-995E-8D11D1FC069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36419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27BDFED6-6E33-4606-AFE2-886ADB1C01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narrow city street with buildings in the background&#10;&#10;Description automatically generated">
            <a:extLst>
              <a:ext uri="{FF2B5EF4-FFF2-40B4-BE49-F238E27FC236}">
                <a16:creationId xmlns="" xmlns:a16="http://schemas.microsoft.com/office/drawing/2014/main" id="{55F7DCD1-A83A-45A9-9029-84A766889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7949" r="-1" b="2420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02D38E22-D84F-4521-938B-C33E18A8D7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50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="" xmlns:a16="http://schemas.microsoft.com/office/drawing/2014/main" id="{890DEF05-784E-4B61-89E4-04C4ECF4E5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5CC29C-D71E-4F15-93F8-2457CE06E186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COSMIC Functional Size Automation of Java Web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Applications Using the Spring MVC Framework</a:t>
            </a:r>
            <a:endParaRPr lang="en-US" sz="39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41BAEC7-F7B0-4224-8B18-8F74B7D87F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8395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D462EE7E-14DF-497D-AE08-F6623DB88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3FAB9C7-2A88-44D2-B97A-0183F6D2544A}"/>
              </a:ext>
            </a:extLst>
          </p:cNvPr>
          <p:cNvSpPr txBox="1"/>
          <p:nvPr/>
        </p:nvSpPr>
        <p:spPr>
          <a:xfrm>
            <a:off x="7615393" y="891540"/>
            <a:ext cx="3881281" cy="1346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>
                <a:latin typeface="+mj-lt"/>
                <a:ea typeface="+mj-ea"/>
                <a:cs typeface="+mj-cs"/>
              </a:rPr>
              <a:t>CFP4J supports limited technologies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2FBF0AC7-1F73-4A5E-882F-8C2A41F1AE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="" xmlns:a16="http://schemas.microsoft.com/office/drawing/2014/main" id="{A461B8F8-CA42-47C3-A8AE-2BDF8793C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110" y="1548955"/>
            <a:ext cx="2966332" cy="375627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="" xmlns:a16="http://schemas.microsoft.com/office/drawing/2014/main" id="{307D6A04-5779-4B5A-9598-1578DAF00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608" y="891540"/>
            <a:ext cx="2374689" cy="237468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06A9B6E-914B-463E-B4B6-428926E84F23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CA" sz="4000" dirty="0">
                <a:latin typeface="Arial Black" panose="020B0A04020102020204" pitchFamily="34" charset="0"/>
              </a:rPr>
              <a:t>CFP4J Limitations</a:t>
            </a:r>
            <a:endParaRPr lang="fr-CA" sz="40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Coding-convention for Selenium-Java | Pragmatic Test Labs">
            <a:extLst>
              <a:ext uri="{FF2B5EF4-FFF2-40B4-BE49-F238E27FC236}">
                <a16:creationId xmlns="" xmlns:a16="http://schemas.microsoft.com/office/drawing/2014/main" id="{C0E445C9-35D7-43D1-974B-64577684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2175" y="3734600"/>
            <a:ext cx="2989932" cy="2163170"/>
          </a:xfrm>
          <a:prstGeom prst="rect">
            <a:avLst/>
          </a:prstGeom>
          <a:noFill/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11EFF8-FD84-473F-B440-9AA921BB79FD}"/>
              </a:ext>
            </a:extLst>
          </p:cNvPr>
          <p:cNvSpPr txBox="1"/>
          <p:nvPr/>
        </p:nvSpPr>
        <p:spPr>
          <a:xfrm>
            <a:off x="7525304" y="3671216"/>
            <a:ext cx="4463193" cy="216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CFP4J require the JAVA common coding conventions/guideline which developers should conform to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9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1894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Jakarta Server Faces - Wikipedia">
            <a:extLst>
              <a:ext uri="{FF2B5EF4-FFF2-40B4-BE49-F238E27FC236}">
                <a16:creationId xmlns="" xmlns:a16="http://schemas.microsoft.com/office/drawing/2014/main" id="{728F0AE5-C3D2-4D9F-BF7C-01DF7FC66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874" y="5124235"/>
            <a:ext cx="3095888" cy="1547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JPA Tutorials">
            <a:extLst>
              <a:ext uri="{FF2B5EF4-FFF2-40B4-BE49-F238E27FC236}">
                <a16:creationId xmlns="" xmlns:a16="http://schemas.microsoft.com/office/drawing/2014/main" id="{9B77774D-71F5-423A-BA9B-D1898670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56" y="331294"/>
            <a:ext cx="1698768" cy="1588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pache Struts 2.5.25 releases">
            <a:extLst>
              <a:ext uri="{FF2B5EF4-FFF2-40B4-BE49-F238E27FC236}">
                <a16:creationId xmlns="" xmlns:a16="http://schemas.microsoft.com/office/drawing/2014/main" id="{F71C299F-FC04-4E09-AAC2-6B467EBA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123" y="4775741"/>
            <a:ext cx="3115869" cy="1582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JDBC Drivers | Oracle">
            <a:extLst>
              <a:ext uri="{FF2B5EF4-FFF2-40B4-BE49-F238E27FC236}">
                <a16:creationId xmlns="" xmlns:a16="http://schemas.microsoft.com/office/drawing/2014/main" id="{DF28D72E-2CBF-43E1-AF01-9746F987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8942" y="328811"/>
            <a:ext cx="1581298" cy="15812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Rectangle 82">
            <a:extLst>
              <a:ext uri="{FF2B5EF4-FFF2-40B4-BE49-F238E27FC236}">
                <a16:creationId xmlns="" xmlns:a16="http://schemas.microsoft.com/office/drawing/2014/main" id="{A5A17FC0-D416-4C8B-A9E6-5924D352B9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42C8760-EAEE-47DC-BEF8-88F8BA017C4D}"/>
              </a:ext>
            </a:extLst>
          </p:cNvPr>
          <p:cNvSpPr/>
          <p:nvPr/>
        </p:nvSpPr>
        <p:spPr>
          <a:xfrm>
            <a:off x="8282152" y="1010485"/>
            <a:ext cx="3360499" cy="3353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CFP4J </a:t>
            </a:r>
            <a:endParaRPr lang="en-US" sz="4800" kern="1200" dirty="0" smtClean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en-US" sz="48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209" name="Straight Connector 84">
            <a:extLst>
              <a:ext uri="{FF2B5EF4-FFF2-40B4-BE49-F238E27FC236}">
                <a16:creationId xmlns="" xmlns:a16="http://schemas.microsoft.com/office/drawing/2014/main" id="{982DC870-E8E5-4050-B10C-CC24FC67E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0" name="Straight Connector 86">
            <a:extLst>
              <a:ext uri="{FF2B5EF4-FFF2-40B4-BE49-F238E27FC236}">
                <a16:creationId xmlns="" xmlns:a16="http://schemas.microsoft.com/office/drawing/2014/main" id="{FF76A74F-C283-4DED-BD4D-086753B7CB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1" name="Straight Connector 88">
            <a:extLst>
              <a:ext uri="{FF2B5EF4-FFF2-40B4-BE49-F238E27FC236}">
                <a16:creationId xmlns="" xmlns:a16="http://schemas.microsoft.com/office/drawing/2014/main" id="{3B2791FB-B2F7-4BBE-B8D8-74C37FF9E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2" name="Straight Connector 90">
            <a:extLst>
              <a:ext uri="{FF2B5EF4-FFF2-40B4-BE49-F238E27FC236}">
                <a16:creationId xmlns="" xmlns:a16="http://schemas.microsoft.com/office/drawing/2014/main" id="{9891B5DE-6811-4844-BB18-472A3F360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4" name="Picture 12" descr="Spring Jdbc Tutorial | DevGlan">
            <a:extLst>
              <a:ext uri="{FF2B5EF4-FFF2-40B4-BE49-F238E27FC236}">
                <a16:creationId xmlns="" xmlns:a16="http://schemas.microsoft.com/office/drawing/2014/main" id="{7EFD347B-2D58-4EF2-B1E6-F3FD350F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353" y="2464341"/>
            <a:ext cx="1603973" cy="1714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13" name="Straight Connector 92">
            <a:extLst>
              <a:ext uri="{FF2B5EF4-FFF2-40B4-BE49-F238E27FC236}">
                <a16:creationId xmlns="" xmlns:a16="http://schemas.microsoft.com/office/drawing/2014/main" id="{77A9CA3A-7216-41E0-B3CD-058077FD39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6" descr="Apache Maven-icon | Brands AP - AZ">
            <a:extLst>
              <a:ext uri="{FF2B5EF4-FFF2-40B4-BE49-F238E27FC236}">
                <a16:creationId xmlns="" xmlns:a16="http://schemas.microsoft.com/office/drawing/2014/main" id="{495E106D-6F8A-4AC6-BBAD-52499657E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61" y="2534457"/>
            <a:ext cx="2143125" cy="166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1292840" y="63761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10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3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707F116-8EC0-4822-9067-186AC8C96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Freeform: Shape 13">
            <a:extLst>
              <a:ext uri="{FF2B5EF4-FFF2-40B4-BE49-F238E27FC236}">
                <a16:creationId xmlns="" xmlns:a16="http://schemas.microsoft.com/office/drawing/2014/main" id="{49F1A7E4-819D-4D21-8E8B-32671A9F98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5566B7B-5CBD-4980-AB9A-E3883245362D}"/>
              </a:ext>
            </a:extLst>
          </p:cNvPr>
          <p:cNvSpPr/>
          <p:nvPr/>
        </p:nvSpPr>
        <p:spPr>
          <a:xfrm>
            <a:off x="1116701" y="2452526"/>
            <a:ext cx="4248318" cy="1952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CFP4J </a:t>
            </a:r>
            <a:r>
              <a:rPr lang="en-US" sz="3600" dirty="0" smtClean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Future </a:t>
            </a: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Work</a:t>
            </a:r>
          </a:p>
        </p:txBody>
      </p:sp>
      <p:sp>
        <p:nvSpPr>
          <p:cNvPr id="31" name="Isosceles Triangle 15">
            <a:extLst>
              <a:ext uri="{FF2B5EF4-FFF2-40B4-BE49-F238E27FC236}">
                <a16:creationId xmlns="" xmlns:a16="http://schemas.microsoft.com/office/drawing/2014/main" id="{CB64814D-A361-44E1-8D97-B83E41C8B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17">
            <a:extLst>
              <a:ext uri="{FF2B5EF4-FFF2-40B4-BE49-F238E27FC236}">
                <a16:creationId xmlns="" xmlns:a16="http://schemas.microsoft.com/office/drawing/2014/main" id="{852A6879-032A-4946-9CCA-44D38BEDF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19">
            <a:extLst>
              <a:ext uri="{FF2B5EF4-FFF2-40B4-BE49-F238E27FC236}">
                <a16:creationId xmlns="" xmlns:a16="http://schemas.microsoft.com/office/drawing/2014/main" id="{56AB08D7-F0FB-4965-B730-8B874214C2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1">
            <a:extLst>
              <a:ext uri="{FF2B5EF4-FFF2-40B4-BE49-F238E27FC236}">
                <a16:creationId xmlns="" xmlns:a16="http://schemas.microsoft.com/office/drawing/2014/main" id="{148D9297-49FA-43ED-AC6B-E2F153B3A5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77C2D141-F73C-4BF3-B3DF-D3BA74B8BE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DB456AC5-2DFE-4E00-B0CE-30AAA2A3D6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12" descr="SOFTWARE PROJECTS BENCHMARKING &amp; ESTIMATION: CONTRIBUTIONS OF COSMIC  FUNCTION POINTS">
            <a:extLst>
              <a:ext uri="{FF2B5EF4-FFF2-40B4-BE49-F238E27FC236}">
                <a16:creationId xmlns="" xmlns:a16="http://schemas.microsoft.com/office/drawing/2014/main" id="{E08177EB-927F-498C-96BF-68819F17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580" y="707109"/>
            <a:ext cx="2141658" cy="1216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D3EB41F8-8868-4FC3-8553-94FEE5A8B8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39671820-9967-4806-B0A7-4944C2A4A5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4" descr="SonarQube | SonarScanner : a step by step guide. | by Rahul Mourya | The  Startup | Medium">
            <a:extLst>
              <a:ext uri="{FF2B5EF4-FFF2-40B4-BE49-F238E27FC236}">
                <a16:creationId xmlns="" xmlns:a16="http://schemas.microsoft.com/office/drawing/2014/main" id="{F43133DF-9E48-4402-B31C-030AB9D4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1347" y="2970698"/>
            <a:ext cx="2524866" cy="923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4 Steps to Become a WordPress Plugin Developer • WPShout">
            <a:extLst>
              <a:ext uri="{FF2B5EF4-FFF2-40B4-BE49-F238E27FC236}">
                <a16:creationId xmlns="" xmlns:a16="http://schemas.microsoft.com/office/drawing/2014/main" id="{D0829A69-1BCF-44D6-9520-F909FF63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9580" y="5168977"/>
            <a:ext cx="2141658" cy="809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11292840" y="63761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11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781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3C2E0846-FA97-2149-B521-10E4E709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65" y="-6598"/>
            <a:ext cx="740146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6B657C-78A3-1D44-81BC-4E0206C150A1}"/>
              </a:ext>
            </a:extLst>
          </p:cNvPr>
          <p:cNvSpPr/>
          <p:nvPr/>
        </p:nvSpPr>
        <p:spPr>
          <a:xfrm>
            <a:off x="1" y="0"/>
            <a:ext cx="4763164" cy="685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CA" sz="3200" dirty="0">
                <a:latin typeface="Arial Black" panose="020B0A04020102020204" pitchFamily="34" charset="0"/>
              </a:rPr>
              <a:t>Prologue to IWSM/CNMES 2020:</a:t>
            </a:r>
          </a:p>
          <a:p>
            <a:pPr algn="ctr">
              <a:spcAft>
                <a:spcPts val="600"/>
              </a:spcAft>
            </a:pPr>
            <a:endParaRPr lang="en-CA" sz="3200" dirty="0"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CA" sz="3200" dirty="0">
                <a:latin typeface="Arial Black" panose="020B0A04020102020204" pitchFamily="34" charset="0"/>
              </a:rPr>
              <a:t>Invitation to the community to contribute at expanding CFP4J</a:t>
            </a:r>
          </a:p>
          <a:p>
            <a:pPr algn="ctr">
              <a:spcAft>
                <a:spcPts val="600"/>
              </a:spcAft>
            </a:pPr>
            <a:endParaRPr lang="en-CA" sz="3200" dirty="0"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CA" sz="3200" dirty="0">
                <a:latin typeface="Arial Black" panose="020B0A04020102020204" pitchFamily="34" charset="0"/>
              </a:rPr>
              <a:t>Please visit </a:t>
            </a:r>
            <a:r>
              <a:rPr lang="en-CA" sz="2000" dirty="0">
                <a:latin typeface="Arial Black" panose="020B0A04020102020204" pitchFamily="34" charset="0"/>
              </a:rPr>
              <a:t>https://</a:t>
            </a:r>
            <a:r>
              <a:rPr lang="en-CA" sz="2000" dirty="0" err="1">
                <a:latin typeface="Arial Black" panose="020B0A04020102020204" pitchFamily="34" charset="0"/>
              </a:rPr>
              <a:t>gitlab.com</a:t>
            </a:r>
            <a:r>
              <a:rPr lang="en-CA" sz="2000" dirty="0">
                <a:latin typeface="Arial Black" panose="020B0A04020102020204" pitchFamily="34" charset="0"/>
              </a:rPr>
              <a:t>/</a:t>
            </a:r>
            <a:r>
              <a:rPr lang="en-CA" sz="2000" dirty="0" err="1">
                <a:latin typeface="Arial Black" panose="020B0A04020102020204" pitchFamily="34" charset="0"/>
              </a:rPr>
              <a:t>asahab</a:t>
            </a:r>
            <a:r>
              <a:rPr lang="en-CA" sz="2000" dirty="0">
                <a:latin typeface="Arial Black" panose="020B0A04020102020204" pitchFamily="34" charset="0"/>
              </a:rPr>
              <a:t>/cfp4j </a:t>
            </a:r>
            <a:endParaRPr lang="fr-CA" sz="2000" dirty="0">
              <a:latin typeface="Arial Black" panose="020B0A040201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292840" y="637615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12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9308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70">
            <a:extLst>
              <a:ext uri="{FF2B5EF4-FFF2-40B4-BE49-F238E27FC236}">
                <a16:creationId xmlns=""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A3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3" name="Picture 72">
            <a:extLst>
              <a:ext uri="{FF2B5EF4-FFF2-40B4-BE49-F238E27FC236}">
                <a16:creationId xmlns=""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4" name="Freeform: Shape 74">
            <a:extLst>
              <a:ext uri="{FF2B5EF4-FFF2-40B4-BE49-F238E27FC236}">
                <a16:creationId xmlns=""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The Full Guide To Ending Your Presentation With Impact | Present Better">
            <a:extLst>
              <a:ext uri="{FF2B5EF4-FFF2-40B4-BE49-F238E27FC236}">
                <a16:creationId xmlns="" xmlns:a16="http://schemas.microsoft.com/office/drawing/2014/main" id="{080F26D5-307A-4E7A-8F5A-90079193E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921353"/>
            <a:ext cx="5462546" cy="305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9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C72F7A-A6A0-4CA4-8929-2C14D3C0093C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atin typeface="Arial Black" panose="020B0A04020102020204" pitchFamily="34" charset="0"/>
              </a:rPr>
              <a:t>Introduction</a:t>
            </a:r>
            <a:endParaRPr lang="fr-CA" sz="4000" dirty="0">
              <a:latin typeface="Arial Black" panose="020B0A04020102020204" pitchFamily="34" charset="0"/>
            </a:endParaRPr>
          </a:p>
        </p:txBody>
      </p:sp>
      <p:pic>
        <p:nvPicPr>
          <p:cNvPr id="5" name="Picture 6" descr="Source Code Example (Customer.java Partial) | Download Scientific Diagram">
            <a:extLst>
              <a:ext uri="{FF2B5EF4-FFF2-40B4-BE49-F238E27FC236}">
                <a16:creationId xmlns="" xmlns:a16="http://schemas.microsoft.com/office/drawing/2014/main" id="{7C6749E4-52D1-42CC-9C1B-6F8C56E5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65" y="3061718"/>
            <a:ext cx="2987317" cy="1897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3407DA-4594-4CD8-B07A-E2C52FCA160D}"/>
              </a:ext>
            </a:extLst>
          </p:cNvPr>
          <p:cNvSpPr txBox="1"/>
          <p:nvPr/>
        </p:nvSpPr>
        <p:spPr>
          <a:xfrm>
            <a:off x="367765" y="5015015"/>
            <a:ext cx="322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Java Code Source</a:t>
            </a:r>
            <a:endParaRPr lang="fr-CA" sz="2400" dirty="0">
              <a:latin typeface="Arial Black" panose="020B0A04020102020204" pitchFamily="34" charset="0"/>
            </a:endParaRPr>
          </a:p>
        </p:txBody>
      </p:sp>
      <p:pic>
        <p:nvPicPr>
          <p:cNvPr id="1032" name="Picture 8" descr="Software sizing: how to measure the size of a software not taking the  technology into account ?">
            <a:extLst>
              <a:ext uri="{FF2B5EF4-FFF2-40B4-BE49-F238E27FC236}">
                <a16:creationId xmlns="" xmlns:a16="http://schemas.microsoft.com/office/drawing/2014/main" id="{FCD47A36-4E14-4723-93C3-E9FEC111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20" y="3148621"/>
            <a:ext cx="2888090" cy="168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190CB1-5C41-4C11-9F9C-5087FCF9C330}"/>
              </a:ext>
            </a:extLst>
          </p:cNvPr>
          <p:cNvSpPr txBox="1"/>
          <p:nvPr/>
        </p:nvSpPr>
        <p:spPr>
          <a:xfrm>
            <a:off x="5780651" y="4871085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COSMIC</a:t>
            </a:r>
            <a:endParaRPr lang="fr-CA" sz="2400" dirty="0">
              <a:latin typeface="Arial Black" panose="020B0A04020102020204" pitchFamily="34" charset="0"/>
            </a:endParaRPr>
          </a:p>
        </p:txBody>
      </p:sp>
      <p:pic>
        <p:nvPicPr>
          <p:cNvPr id="19" name="Picture 4" descr="Unlocking the Hidden Potential of Automation (Capgemini) - Teampay | Teampay">
            <a:extLst>
              <a:ext uri="{FF2B5EF4-FFF2-40B4-BE49-F238E27FC236}">
                <a16:creationId xmlns="" xmlns:a16="http://schemas.microsoft.com/office/drawing/2014/main" id="{97CCDF94-1C8C-4A6E-A3BE-CBCB7806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35" y="3120046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579C9C7-E3A6-4497-BC6A-E28115FC96C1}"/>
              </a:ext>
            </a:extLst>
          </p:cNvPr>
          <p:cNvSpPr/>
          <p:nvPr/>
        </p:nvSpPr>
        <p:spPr>
          <a:xfrm>
            <a:off x="8900522" y="4886767"/>
            <a:ext cx="3291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dirty="0">
                <a:latin typeface="Arial Black" panose="020B0A04020102020204" pitchFamily="34" charset="0"/>
              </a:rPr>
              <a:t>CFP </a:t>
            </a:r>
            <a:r>
              <a:rPr lang="fr-CA" sz="2400" dirty="0" err="1">
                <a:latin typeface="Arial Black" panose="020B0A04020102020204" pitchFamily="34" charset="0"/>
              </a:rPr>
              <a:t>Automatically</a:t>
            </a:r>
            <a:endParaRPr lang="fr-CA" sz="24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D467D0-A16E-43B6-9FB5-AF6570D2FB6B}"/>
              </a:ext>
            </a:extLst>
          </p:cNvPr>
          <p:cNvSpPr txBox="1"/>
          <p:nvPr/>
        </p:nvSpPr>
        <p:spPr>
          <a:xfrm>
            <a:off x="3946242" y="3520103"/>
            <a:ext cx="539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Arial Black" panose="020B0A04020102020204" pitchFamily="34" charset="0"/>
              </a:rPr>
              <a:t>+</a:t>
            </a:r>
            <a:endParaRPr lang="fr-CA" sz="4400" dirty="0">
              <a:latin typeface="Arial Black" panose="020B0A04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908BEFA-E7AF-4BAB-B986-794238023E38}"/>
              </a:ext>
            </a:extLst>
          </p:cNvPr>
          <p:cNvSpPr txBox="1"/>
          <p:nvPr/>
        </p:nvSpPr>
        <p:spPr>
          <a:xfrm>
            <a:off x="8361182" y="3429000"/>
            <a:ext cx="539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latin typeface="Arial Black" panose="020B0A04020102020204" pitchFamily="34" charset="0"/>
              </a:rPr>
              <a:t>=</a:t>
            </a:r>
            <a:endParaRPr lang="fr-CA" sz="4400" dirty="0">
              <a:latin typeface="Arial Black" panose="020B0A04020102020204" pitchFamily="34" charset="0"/>
            </a:endParaRPr>
          </a:p>
        </p:txBody>
      </p:sp>
      <p:pic>
        <p:nvPicPr>
          <p:cNvPr id="23" name="Picture 2" descr="Universite Diplome Sticker by UQAM | Université du Québec à Montréal for  iOS &amp; Android | GIPHY">
            <a:extLst>
              <a:ext uri="{FF2B5EF4-FFF2-40B4-BE49-F238E27FC236}">
                <a16:creationId xmlns="" xmlns:a16="http://schemas.microsoft.com/office/drawing/2014/main" id="{14E01E7E-7719-4E05-970D-83C9EEF6E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71" y="616434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307CB5D-C327-4CAC-B0E7-09099CCB12C7}"/>
              </a:ext>
            </a:extLst>
          </p:cNvPr>
          <p:cNvSpPr txBox="1"/>
          <p:nvPr/>
        </p:nvSpPr>
        <p:spPr>
          <a:xfrm>
            <a:off x="4723888" y="1900076"/>
            <a:ext cx="322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Technical project </a:t>
            </a:r>
            <a:endParaRPr lang="fr-CA" sz="2400" dirty="0">
              <a:latin typeface="Arial Black" panose="020B0A040201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1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4935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7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D9C4A1E0-B30B-4F81-873C-F77710333B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5498" y="0"/>
            <a:ext cx="4901184" cy="4032504"/>
          </a:xfrm>
          <a:custGeom>
            <a:avLst/>
            <a:gdLst>
              <a:gd name="connsiteX0" fmla="*/ 0 w 4901184"/>
              <a:gd name="connsiteY0" fmla="*/ 0 h 4032504"/>
              <a:gd name="connsiteX1" fmla="*/ 4901184 w 4901184"/>
              <a:gd name="connsiteY1" fmla="*/ 0 h 4032504"/>
              <a:gd name="connsiteX2" fmla="*/ 4901184 w 4901184"/>
              <a:gd name="connsiteY2" fmla="*/ 3813911 h 4032504"/>
              <a:gd name="connsiteX3" fmla="*/ 4682591 w 4901184"/>
              <a:gd name="connsiteY3" fmla="*/ 4032504 h 4032504"/>
              <a:gd name="connsiteX4" fmla="*/ 218593 w 4901184"/>
              <a:gd name="connsiteY4" fmla="*/ 4032504 h 4032504"/>
              <a:gd name="connsiteX5" fmla="*/ 0 w 4901184"/>
              <a:gd name="connsiteY5" fmla="*/ 3813911 h 4032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1184" h="4032504">
                <a:moveTo>
                  <a:pt x="0" y="0"/>
                </a:moveTo>
                <a:lnTo>
                  <a:pt x="4901184" y="0"/>
                </a:lnTo>
                <a:lnTo>
                  <a:pt x="4901184" y="3813911"/>
                </a:lnTo>
                <a:cubicBezTo>
                  <a:pt x="4901184" y="3934637"/>
                  <a:pt x="4803317" y="4032504"/>
                  <a:pt x="4682591" y="4032504"/>
                </a:cubicBezTo>
                <a:lnTo>
                  <a:pt x="218593" y="4032504"/>
                </a:lnTo>
                <a:cubicBezTo>
                  <a:pt x="97867" y="4032504"/>
                  <a:pt x="0" y="3934637"/>
                  <a:pt x="0" y="38139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="" xmlns:a16="http://schemas.microsoft.com/office/drawing/2014/main" id="{2884BC28-8C65-4886-B01A-667342EB70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0090" y="-3"/>
            <a:ext cx="4572000" cy="3867912"/>
          </a:xfrm>
          <a:custGeom>
            <a:avLst/>
            <a:gdLst>
              <a:gd name="connsiteX0" fmla="*/ 0 w 4572000"/>
              <a:gd name="connsiteY0" fmla="*/ 0 h 3867912"/>
              <a:gd name="connsiteX1" fmla="*/ 4572000 w 4572000"/>
              <a:gd name="connsiteY1" fmla="*/ 0 h 3867912"/>
              <a:gd name="connsiteX2" fmla="*/ 4572000 w 4572000"/>
              <a:gd name="connsiteY2" fmla="*/ 3704966 h 3867912"/>
              <a:gd name="connsiteX3" fmla="*/ 4409054 w 4572000"/>
              <a:gd name="connsiteY3" fmla="*/ 3867912 h 3867912"/>
              <a:gd name="connsiteX4" fmla="*/ 162946 w 4572000"/>
              <a:gd name="connsiteY4" fmla="*/ 3867912 h 3867912"/>
              <a:gd name="connsiteX5" fmla="*/ 0 w 4572000"/>
              <a:gd name="connsiteY5" fmla="*/ 3704966 h 38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3867912">
                <a:moveTo>
                  <a:pt x="0" y="0"/>
                </a:moveTo>
                <a:lnTo>
                  <a:pt x="4572000" y="0"/>
                </a:lnTo>
                <a:lnTo>
                  <a:pt x="4572000" y="3704966"/>
                </a:lnTo>
                <a:cubicBezTo>
                  <a:pt x="4572000" y="3794959"/>
                  <a:pt x="4499047" y="3867912"/>
                  <a:pt x="4409054" y="3867912"/>
                </a:cubicBezTo>
                <a:lnTo>
                  <a:pt x="162946" y="3867912"/>
                </a:lnTo>
                <a:cubicBezTo>
                  <a:pt x="72953" y="3867912"/>
                  <a:pt x="0" y="3794959"/>
                  <a:pt x="0" y="37049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pic>
        <p:nvPicPr>
          <p:cNvPr id="3074" name="Picture 2" descr="First Idea | Human Resources Consulting &amp; Recruitment | Assessments">
            <a:extLst>
              <a:ext uri="{FF2B5EF4-FFF2-40B4-BE49-F238E27FC236}">
                <a16:creationId xmlns="" xmlns:a16="http://schemas.microsoft.com/office/drawing/2014/main" id="{9F915DE1-6EF5-4692-BEEF-C7D0FC32C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1" y="1271190"/>
            <a:ext cx="3810506" cy="1436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="" xmlns:a16="http://schemas.microsoft.com/office/drawing/2014/main" id="{0FC820FD-F8C0-4426-A38A-5B80A2E528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custGeom>
            <a:avLst/>
            <a:gdLst>
              <a:gd name="connsiteX0" fmla="*/ 218593 w 4901184"/>
              <a:gd name="connsiteY0" fmla="*/ 0 h 2616751"/>
              <a:gd name="connsiteX1" fmla="*/ 4682591 w 4901184"/>
              <a:gd name="connsiteY1" fmla="*/ 0 h 2616751"/>
              <a:gd name="connsiteX2" fmla="*/ 4901184 w 4901184"/>
              <a:gd name="connsiteY2" fmla="*/ 218593 h 2616751"/>
              <a:gd name="connsiteX3" fmla="*/ 4901184 w 4901184"/>
              <a:gd name="connsiteY3" fmla="*/ 2616751 h 2616751"/>
              <a:gd name="connsiteX4" fmla="*/ 0 w 4901184"/>
              <a:gd name="connsiteY4" fmla="*/ 2616751 h 2616751"/>
              <a:gd name="connsiteX5" fmla="*/ 0 w 4901184"/>
              <a:gd name="connsiteY5" fmla="*/ 218593 h 2616751"/>
              <a:gd name="connsiteX6" fmla="*/ 218593 w 4901184"/>
              <a:gd name="connsiteY6" fmla="*/ 0 h 2616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1184" h="2616751">
                <a:moveTo>
                  <a:pt x="218593" y="0"/>
                </a:moveTo>
                <a:lnTo>
                  <a:pt x="4682591" y="0"/>
                </a:lnTo>
                <a:cubicBezTo>
                  <a:pt x="4803317" y="0"/>
                  <a:pt x="4901184" y="97867"/>
                  <a:pt x="4901184" y="218593"/>
                </a:cubicBezTo>
                <a:lnTo>
                  <a:pt x="4901184" y="2616751"/>
                </a:lnTo>
                <a:lnTo>
                  <a:pt x="0" y="2616751"/>
                </a:lnTo>
                <a:lnTo>
                  <a:pt x="0" y="218593"/>
                </a:lnTo>
                <a:cubicBezTo>
                  <a:pt x="0" y="97867"/>
                  <a:pt x="97867" y="0"/>
                  <a:pt x="2185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sp useBgFill="1">
        <p:nvSpPr>
          <p:cNvPr id="83" name="Freeform: Shape 82">
            <a:extLst>
              <a:ext uri="{FF2B5EF4-FFF2-40B4-BE49-F238E27FC236}">
                <a16:creationId xmlns="" xmlns:a16="http://schemas.microsoft.com/office/drawing/2014/main" id="{E1DAA296-54E3-4547-B36F-E8B353353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0090" y="4405848"/>
            <a:ext cx="4572000" cy="2452159"/>
          </a:xfrm>
          <a:custGeom>
            <a:avLst/>
            <a:gdLst>
              <a:gd name="connsiteX0" fmla="*/ 162946 w 4572000"/>
              <a:gd name="connsiteY0" fmla="*/ 0 h 2452159"/>
              <a:gd name="connsiteX1" fmla="*/ 4409054 w 4572000"/>
              <a:gd name="connsiteY1" fmla="*/ 0 h 2452159"/>
              <a:gd name="connsiteX2" fmla="*/ 4572000 w 4572000"/>
              <a:gd name="connsiteY2" fmla="*/ 162946 h 2452159"/>
              <a:gd name="connsiteX3" fmla="*/ 4572000 w 4572000"/>
              <a:gd name="connsiteY3" fmla="*/ 2452159 h 2452159"/>
              <a:gd name="connsiteX4" fmla="*/ 0 w 4572000"/>
              <a:gd name="connsiteY4" fmla="*/ 2452159 h 2452159"/>
              <a:gd name="connsiteX5" fmla="*/ 0 w 4572000"/>
              <a:gd name="connsiteY5" fmla="*/ 162946 h 2452159"/>
              <a:gd name="connsiteX6" fmla="*/ 162946 w 4572000"/>
              <a:gd name="connsiteY6" fmla="*/ 0 h 24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0" h="2452159">
                <a:moveTo>
                  <a:pt x="162946" y="0"/>
                </a:moveTo>
                <a:lnTo>
                  <a:pt x="4409054" y="0"/>
                </a:lnTo>
                <a:cubicBezTo>
                  <a:pt x="4499047" y="0"/>
                  <a:pt x="4572000" y="72953"/>
                  <a:pt x="4572000" y="162946"/>
                </a:cubicBezTo>
                <a:lnTo>
                  <a:pt x="4572000" y="2452159"/>
                </a:lnTo>
                <a:lnTo>
                  <a:pt x="0" y="2452159"/>
                </a:lnTo>
                <a:lnTo>
                  <a:pt x="0" y="162946"/>
                </a:lnTo>
                <a:cubicBezTo>
                  <a:pt x="0" y="72953"/>
                  <a:pt x="72953" y="0"/>
                  <a:pt x="1629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 dirty="0"/>
          </a:p>
        </p:txBody>
      </p:sp>
      <p:pic>
        <p:nvPicPr>
          <p:cNvPr id="3076" name="Picture 4" descr="SonarQube | SonarScanner : a step by step guide. | by Rahul Mourya | The  Startup | Medium">
            <a:extLst>
              <a:ext uri="{FF2B5EF4-FFF2-40B4-BE49-F238E27FC236}">
                <a16:creationId xmlns="" xmlns:a16="http://schemas.microsoft.com/office/drawing/2014/main" id="{C13FE0AD-4635-40D6-9A57-5F846F6D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3622" y="4425818"/>
            <a:ext cx="3803345" cy="1390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atest work by Tadashi Kawamata has realized at Nara｜ART FRONT GALLERY |  ART FRONT GALLERY">
            <a:extLst>
              <a:ext uri="{FF2B5EF4-FFF2-40B4-BE49-F238E27FC236}">
                <a16:creationId xmlns="" xmlns:a16="http://schemas.microsoft.com/office/drawing/2014/main" id="{75490959-479A-4A62-B468-21268C25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118" y="504323"/>
            <a:ext cx="5298384" cy="2967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4 Steps to Become a WordPress Plugin Developer • WPShout">
            <a:extLst>
              <a:ext uri="{FF2B5EF4-FFF2-40B4-BE49-F238E27FC236}">
                <a16:creationId xmlns="" xmlns:a16="http://schemas.microsoft.com/office/drawing/2014/main" id="{EA1FF739-9034-48E8-9ED1-2A80C00DF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73" y="5816288"/>
            <a:ext cx="1214437" cy="65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778B59-8E38-4EA2-A7A4-77B0BE6B8412}"/>
              </a:ext>
            </a:extLst>
          </p:cNvPr>
          <p:cNvSpPr txBox="1"/>
          <p:nvPr/>
        </p:nvSpPr>
        <p:spPr>
          <a:xfrm>
            <a:off x="6932984" y="3471418"/>
            <a:ext cx="382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 Black" panose="020B0A04020102020204" pitchFamily="34" charset="0"/>
              </a:rPr>
              <a:t>Using Related works</a:t>
            </a:r>
            <a:endParaRPr lang="en-CA" sz="2400" dirty="0">
              <a:latin typeface="Arial Black" panose="020B0A04020102020204" pitchFamily="34" charset="0"/>
            </a:endParaRPr>
          </a:p>
        </p:txBody>
      </p:sp>
      <p:pic>
        <p:nvPicPr>
          <p:cNvPr id="3082" name="Picture 10" descr="Open Source's Killer Features: What Makes Open Source So Popular? – Channel  Futures">
            <a:extLst>
              <a:ext uri="{FF2B5EF4-FFF2-40B4-BE49-F238E27FC236}">
                <a16:creationId xmlns="" xmlns:a16="http://schemas.microsoft.com/office/drawing/2014/main" id="{EF66A070-36D3-4693-9C30-416E18B7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17092"/>
            <a:ext cx="5122718" cy="1692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E0D721-3F71-4DDF-8702-D07619942379}"/>
              </a:ext>
            </a:extLst>
          </p:cNvPr>
          <p:cNvSpPr txBox="1"/>
          <p:nvPr/>
        </p:nvSpPr>
        <p:spPr>
          <a:xfrm>
            <a:off x="6286500" y="6164590"/>
            <a:ext cx="562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Black" panose="020B0A04020102020204" pitchFamily="34" charset="0"/>
              </a:rPr>
              <a:t>No trace of the related works</a:t>
            </a:r>
          </a:p>
        </p:txBody>
      </p:sp>
      <p:pic>
        <p:nvPicPr>
          <p:cNvPr id="3084" name="Picture 12" descr="SOFTWARE PROJECTS BENCHMARKING &amp; ESTIMATION: CONTRIBUTIONS OF COSMIC  FUNCTION POINTS">
            <a:extLst>
              <a:ext uri="{FF2B5EF4-FFF2-40B4-BE49-F238E27FC236}">
                <a16:creationId xmlns="" xmlns:a16="http://schemas.microsoft.com/office/drawing/2014/main" id="{59B18778-97C9-4A86-B201-EFA960644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01" y="5836258"/>
            <a:ext cx="1568161" cy="718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1681460" y="64561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2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42445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The Open Source Community Is Remarkable">
            <a:extLst>
              <a:ext uri="{FF2B5EF4-FFF2-40B4-BE49-F238E27FC236}">
                <a16:creationId xmlns="" xmlns:a16="http://schemas.microsoft.com/office/drawing/2014/main" id="{BF98704B-DA36-4BB4-8745-BF3CFD833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064" y="497465"/>
            <a:ext cx="3534208" cy="1902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90F8F7-2BB5-4A16-99F8-2B6771A68C4B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dirty="0" err="1">
                <a:latin typeface="Arial Black" panose="020B0A04020102020204" pitchFamily="34" charset="0"/>
              </a:rPr>
              <a:t>Definition</a:t>
            </a:r>
            <a:r>
              <a:rPr lang="fr-CA" sz="4000" dirty="0">
                <a:latin typeface="Arial Black" panose="020B0A04020102020204" pitchFamily="34" charset="0"/>
              </a:rPr>
              <a:t> of </a:t>
            </a:r>
            <a:r>
              <a:rPr lang="fr-CA" sz="4000" dirty="0" err="1">
                <a:latin typeface="Arial Black" panose="020B0A04020102020204" pitchFamily="34" charset="0"/>
              </a:rPr>
              <a:t>our</a:t>
            </a:r>
            <a:r>
              <a:rPr lang="fr-CA" sz="4000" dirty="0">
                <a:latin typeface="Arial Black" panose="020B0A04020102020204" pitchFamily="34" charset="0"/>
              </a:rPr>
              <a:t> </a:t>
            </a:r>
            <a:r>
              <a:rPr lang="fr-CA" sz="4000" dirty="0" err="1">
                <a:latin typeface="Arial Black" panose="020B0A04020102020204" pitchFamily="34" charset="0"/>
              </a:rPr>
              <a:t>project</a:t>
            </a:r>
            <a:endParaRPr lang="fr-CA" sz="4000" dirty="0">
              <a:latin typeface="Arial Black" panose="020B0A04020102020204" pitchFamily="34" charset="0"/>
            </a:endParaRPr>
          </a:p>
        </p:txBody>
      </p:sp>
      <p:pic>
        <p:nvPicPr>
          <p:cNvPr id="3" name="Picture 10" descr="Java Icon #129070 - Free Icons Library">
            <a:extLst>
              <a:ext uri="{FF2B5EF4-FFF2-40B4-BE49-F238E27FC236}">
                <a16:creationId xmlns="" xmlns:a16="http://schemas.microsoft.com/office/drawing/2014/main" id="{3AB92DF8-A6CC-4E0B-B417-78CC66C60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37" y="49746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5925BA-DAD8-40DF-9C45-0C5DFFF7AFAD}"/>
              </a:ext>
            </a:extLst>
          </p:cNvPr>
          <p:cNvSpPr txBox="1"/>
          <p:nvPr/>
        </p:nvSpPr>
        <p:spPr>
          <a:xfrm>
            <a:off x="4881994" y="2271258"/>
            <a:ext cx="191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Java Library</a:t>
            </a:r>
            <a:endParaRPr lang="fr-CA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83A828A-83D4-4027-BF8B-E752A2B8C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882" y="3547803"/>
            <a:ext cx="1619250" cy="1619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534B1B8-CA9D-490A-8B4E-678261E68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9269" y="3394512"/>
            <a:ext cx="1752600" cy="2219325"/>
          </a:xfrm>
          <a:prstGeom prst="rect">
            <a:avLst/>
          </a:prstGeom>
        </p:spPr>
      </p:pic>
      <p:pic>
        <p:nvPicPr>
          <p:cNvPr id="2060" name="Picture 12" descr="Are there time constraints associated with the research project? |  MacKenzie Corporation">
            <a:extLst>
              <a:ext uri="{FF2B5EF4-FFF2-40B4-BE49-F238E27FC236}">
                <a16:creationId xmlns="" xmlns:a16="http://schemas.microsoft.com/office/drawing/2014/main" id="{E4490F1E-86AF-4363-9928-47660BDE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1" y="3813461"/>
            <a:ext cx="3362325" cy="1362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EF50A4C-3B48-4616-A318-C6EF368D204A}"/>
              </a:ext>
            </a:extLst>
          </p:cNvPr>
          <p:cNvSpPr txBox="1"/>
          <p:nvPr/>
        </p:nvSpPr>
        <p:spPr>
          <a:xfrm>
            <a:off x="600939" y="5017625"/>
            <a:ext cx="271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Project of 6 credits</a:t>
            </a:r>
            <a:endParaRPr lang="fr-CA" dirty="0">
              <a:latin typeface="Arial Black" panose="020B0A040201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F617C2D4-38B8-4DE3-93A0-B70BB4425E9B}"/>
              </a:ext>
            </a:extLst>
          </p:cNvPr>
          <p:cNvSpPr/>
          <p:nvPr/>
        </p:nvSpPr>
        <p:spPr>
          <a:xfrm>
            <a:off x="3326931" y="1458011"/>
            <a:ext cx="585138" cy="44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Cross 7">
            <a:extLst>
              <a:ext uri="{FF2B5EF4-FFF2-40B4-BE49-F238E27FC236}">
                <a16:creationId xmlns="" xmlns:a16="http://schemas.microsoft.com/office/drawing/2014/main" id="{C1D35A1B-337E-4D44-A32A-B4B7127C0CEF}"/>
              </a:ext>
            </a:extLst>
          </p:cNvPr>
          <p:cNvSpPr/>
          <p:nvPr/>
        </p:nvSpPr>
        <p:spPr>
          <a:xfrm>
            <a:off x="7192457" y="1273801"/>
            <a:ext cx="559811" cy="63311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965F4F6-A5AC-42B5-A7C4-FE63714F18A1}"/>
              </a:ext>
            </a:extLst>
          </p:cNvPr>
          <p:cNvSpPr txBox="1"/>
          <p:nvPr/>
        </p:nvSpPr>
        <p:spPr>
          <a:xfrm>
            <a:off x="9430291" y="2400300"/>
            <a:ext cx="113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Publish</a:t>
            </a:r>
            <a:endParaRPr lang="fr-CA" dirty="0">
              <a:latin typeface="Arial Black" panose="020B0A04020102020204" pitchFamily="34" charset="0"/>
            </a:endParaRPr>
          </a:p>
        </p:txBody>
      </p:sp>
      <p:pic>
        <p:nvPicPr>
          <p:cNvPr id="2062" name="Picture 14" descr="Development, seo, java, web icon">
            <a:extLst>
              <a:ext uri="{FF2B5EF4-FFF2-40B4-BE49-F238E27FC236}">
                <a16:creationId xmlns="" xmlns:a16="http://schemas.microsoft.com/office/drawing/2014/main" id="{64E26847-DAA1-4895-B248-FFE825B5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99" y="3658011"/>
            <a:ext cx="1752600" cy="169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ross 8">
            <a:extLst>
              <a:ext uri="{FF2B5EF4-FFF2-40B4-BE49-F238E27FC236}">
                <a16:creationId xmlns="" xmlns:a16="http://schemas.microsoft.com/office/drawing/2014/main" id="{483759AF-0762-40D1-A723-F369CD6A696D}"/>
              </a:ext>
            </a:extLst>
          </p:cNvPr>
          <p:cNvSpPr/>
          <p:nvPr/>
        </p:nvSpPr>
        <p:spPr>
          <a:xfrm>
            <a:off x="9430291" y="4088369"/>
            <a:ext cx="328978" cy="3693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Cross 27">
            <a:extLst>
              <a:ext uri="{FF2B5EF4-FFF2-40B4-BE49-F238E27FC236}">
                <a16:creationId xmlns="" xmlns:a16="http://schemas.microsoft.com/office/drawing/2014/main" id="{DCF50221-0A30-4251-9D07-4BEFA85A378C}"/>
              </a:ext>
            </a:extLst>
          </p:cNvPr>
          <p:cNvSpPr/>
          <p:nvPr/>
        </p:nvSpPr>
        <p:spPr>
          <a:xfrm>
            <a:off x="6895836" y="4088369"/>
            <a:ext cx="328978" cy="36933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FF52D78E-D5CE-4FBD-84A8-117C8679F61B}"/>
              </a:ext>
            </a:extLst>
          </p:cNvPr>
          <p:cNvSpPr/>
          <p:nvPr/>
        </p:nvSpPr>
        <p:spPr>
          <a:xfrm>
            <a:off x="3383629" y="4141669"/>
            <a:ext cx="585138" cy="44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64" name="Picture 16" descr="brainstorm filled icon - brainstorming icon black white png - Free PNG  Images | TOPpng">
            <a:extLst>
              <a:ext uri="{FF2B5EF4-FFF2-40B4-BE49-F238E27FC236}">
                <a16:creationId xmlns="" xmlns:a16="http://schemas.microsoft.com/office/drawing/2014/main" id="{B5B6B592-5EC2-4ACF-A6E5-CC78C2C8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6" y="497465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D964F7-7D06-42DF-ABF0-7C5ED11C39DA}"/>
              </a:ext>
            </a:extLst>
          </p:cNvPr>
          <p:cNvSpPr txBox="1"/>
          <p:nvPr/>
        </p:nvSpPr>
        <p:spPr>
          <a:xfrm>
            <a:off x="25105" y="2586933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Brainstorming Sessions</a:t>
            </a:r>
          </a:p>
        </p:txBody>
      </p:sp>
      <p:sp>
        <p:nvSpPr>
          <p:cNvPr id="32" name="Star: 10 Points 31">
            <a:extLst>
              <a:ext uri="{FF2B5EF4-FFF2-40B4-BE49-F238E27FC236}">
                <a16:creationId xmlns="" xmlns:a16="http://schemas.microsoft.com/office/drawing/2014/main" id="{C2DC9873-0AE4-4C58-8834-5882E06CBF51}"/>
              </a:ext>
            </a:extLst>
          </p:cNvPr>
          <p:cNvSpPr/>
          <p:nvPr/>
        </p:nvSpPr>
        <p:spPr>
          <a:xfrm>
            <a:off x="4004826" y="1705583"/>
            <a:ext cx="3270545" cy="2570791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CFP4J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3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6760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7" grpId="0" animBg="1"/>
      <p:bldP spid="8" grpId="0" animBg="1"/>
      <p:bldP spid="24" grpId="0"/>
      <p:bldP spid="9" grpId="0" animBg="1"/>
      <p:bldP spid="28" grpId="0" animBg="1"/>
      <p:bldP spid="29" grpId="0" animBg="1"/>
      <p:bldP spid="10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36B41D-2947-4207-B135-E87A8F0CFEC2}"/>
              </a:ext>
            </a:extLst>
          </p:cNvPr>
          <p:cNvSpPr txBox="1"/>
          <p:nvPr/>
        </p:nvSpPr>
        <p:spPr>
          <a:xfrm>
            <a:off x="545384" y="538535"/>
            <a:ext cx="3139440" cy="36933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Source Code</a:t>
            </a:r>
            <a:endParaRPr lang="en-CA" i="1" dirty="0"/>
          </a:p>
        </p:txBody>
      </p:sp>
      <p:sp>
        <p:nvSpPr>
          <p:cNvPr id="3" name="Arrow: Down 2">
            <a:extLst>
              <a:ext uri="{FF2B5EF4-FFF2-40B4-BE49-F238E27FC236}">
                <a16:creationId xmlns="" xmlns:a16="http://schemas.microsoft.com/office/drawing/2014/main" id="{6B02B866-1391-49F6-A757-A4D50F60497C}"/>
              </a:ext>
            </a:extLst>
          </p:cNvPr>
          <p:cNvSpPr/>
          <p:nvPr/>
        </p:nvSpPr>
        <p:spPr>
          <a:xfrm>
            <a:off x="1833164" y="955824"/>
            <a:ext cx="563880" cy="5831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4BDC760-154E-400B-A569-E991F0F45B6A}"/>
              </a:ext>
            </a:extLst>
          </p:cNvPr>
          <p:cNvSpPr/>
          <p:nvPr/>
        </p:nvSpPr>
        <p:spPr>
          <a:xfrm>
            <a:off x="123609" y="1550447"/>
            <a:ext cx="3982991" cy="1138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Raleway"/>
                <a:cs typeface="Raleway"/>
              </a:rPr>
              <a:t>Mapping Phase</a:t>
            </a:r>
          </a:p>
          <a:p>
            <a:pPr algn="ctr"/>
            <a:endParaRPr lang="en-US" b="1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/>
            <a:r>
              <a:rPr lang="en-CA" b="1" dirty="0">
                <a:solidFill>
                  <a:schemeClr val="bg1"/>
                </a:solidFill>
                <a:latin typeface="Raleway"/>
                <a:cs typeface="Raleway"/>
              </a:rPr>
              <a:t>12 defined mapping rules</a:t>
            </a:r>
          </a:p>
          <a:p>
            <a:pPr algn="ctr"/>
            <a:endParaRPr lang="en-US" b="1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8FFFC3D-C30E-4ED1-B6D5-ACDC4D06A2D2}"/>
              </a:ext>
            </a:extLst>
          </p:cNvPr>
          <p:cNvSpPr/>
          <p:nvPr/>
        </p:nvSpPr>
        <p:spPr>
          <a:xfrm>
            <a:off x="123609" y="3331536"/>
            <a:ext cx="3982991" cy="85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Raleway"/>
              <a:cs typeface="Raleway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Raleway"/>
                <a:cs typeface="Raleway"/>
              </a:rPr>
              <a:t>Measurement Phase</a:t>
            </a:r>
          </a:p>
          <a:p>
            <a:pPr algn="ctr"/>
            <a:endParaRPr lang="en-US" b="1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84753033-7F98-49DE-AFAF-1AEE25B2EC27}"/>
              </a:ext>
            </a:extLst>
          </p:cNvPr>
          <p:cNvSpPr/>
          <p:nvPr/>
        </p:nvSpPr>
        <p:spPr>
          <a:xfrm>
            <a:off x="1833164" y="4246953"/>
            <a:ext cx="563880" cy="5831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E72ACB-538D-4EB0-80C4-E5D4DCB91722}"/>
              </a:ext>
            </a:extLst>
          </p:cNvPr>
          <p:cNvSpPr txBox="1"/>
          <p:nvPr/>
        </p:nvSpPr>
        <p:spPr>
          <a:xfrm>
            <a:off x="545384" y="4906667"/>
            <a:ext cx="3139440" cy="36933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Functional sizing </a:t>
            </a:r>
            <a:r>
              <a:rPr lang="en-CA" i="1" dirty="0"/>
              <a:t>CFP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="" xmlns:a16="http://schemas.microsoft.com/office/drawing/2014/main" id="{52E293C0-B7FE-4576-A4D4-AE5354E8F1FC}"/>
              </a:ext>
            </a:extLst>
          </p:cNvPr>
          <p:cNvSpPr/>
          <p:nvPr/>
        </p:nvSpPr>
        <p:spPr>
          <a:xfrm>
            <a:off x="1833164" y="2752102"/>
            <a:ext cx="563880" cy="5831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047C0C8-7C16-4952-8E20-0BAB16971AE5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atin typeface="Arial Black" panose="020B0A04020102020204" pitchFamily="34" charset="0"/>
              </a:rPr>
              <a:t>Mapping Rules</a:t>
            </a:r>
            <a:endParaRPr lang="fr-CA" sz="4000" dirty="0">
              <a:latin typeface="Arial Black" panose="020B0A04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DE58476-C589-49FF-9F89-729B82AB700F}"/>
              </a:ext>
            </a:extLst>
          </p:cNvPr>
          <p:cNvSpPr/>
          <p:nvPr/>
        </p:nvSpPr>
        <p:spPr>
          <a:xfrm>
            <a:off x="8192023" y="75610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MR01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ED7144B-1E51-41C0-8A28-45D6D03F20C3}"/>
              </a:ext>
            </a:extLst>
          </p:cNvPr>
          <p:cNvSpPr/>
          <p:nvPr/>
        </p:nvSpPr>
        <p:spPr>
          <a:xfrm>
            <a:off x="5324862" y="1221113"/>
            <a:ext cx="656438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OoI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found among the input parameters of the method with one of the annotations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PostMapping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GetMapping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RequestMapping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ModelAttribute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is considered an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data movement.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67C740B-35DC-43C3-BD66-0E0448B7C1E5}"/>
              </a:ext>
            </a:extLst>
          </p:cNvPr>
          <p:cNvSpPr/>
          <p:nvPr/>
        </p:nvSpPr>
        <p:spPr>
          <a:xfrm>
            <a:off x="7630395" y="2411816"/>
            <a:ext cx="186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Java Code snippet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3638868-804F-4470-8E7B-D48C8A375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284" y="2845090"/>
            <a:ext cx="6564386" cy="19716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A1BD43B-3847-4B27-9700-930E15C8E63B}"/>
              </a:ext>
            </a:extLst>
          </p:cNvPr>
          <p:cNvSpPr txBox="1"/>
          <p:nvPr/>
        </p:nvSpPr>
        <p:spPr>
          <a:xfrm>
            <a:off x="6937458" y="4906667"/>
            <a:ext cx="3139440" cy="36933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Example of a mapping rule</a:t>
            </a:r>
            <a:endParaRPr lang="en-CA" i="1" dirty="0"/>
          </a:p>
        </p:txBody>
      </p:sp>
      <p:sp>
        <p:nvSpPr>
          <p:cNvPr id="21" name="Oval 17">
            <a:extLst>
              <a:ext uri="{FF2B5EF4-FFF2-40B4-BE49-F238E27FC236}">
                <a16:creationId xmlns="" xmlns:a16="http://schemas.microsoft.com/office/drawing/2014/main" id="{1C1CB4C8-42B1-754E-B196-11C5137CD78B}"/>
              </a:ext>
            </a:extLst>
          </p:cNvPr>
          <p:cNvSpPr/>
          <p:nvPr/>
        </p:nvSpPr>
        <p:spPr>
          <a:xfrm>
            <a:off x="8806375" y="1730324"/>
            <a:ext cx="688185" cy="301790"/>
          </a:xfrm>
          <a:prstGeom prst="ellipse">
            <a:avLst/>
          </a:prstGeom>
          <a:solidFill>
            <a:schemeClr val="accent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EE0721F2-0906-8247-AE68-DACD7A9EDF55}"/>
              </a:ext>
            </a:extLst>
          </p:cNvPr>
          <p:cNvGrpSpPr/>
          <p:nvPr/>
        </p:nvGrpSpPr>
        <p:grpSpPr>
          <a:xfrm>
            <a:off x="5273749" y="1996130"/>
            <a:ext cx="3613190" cy="1154350"/>
            <a:chOff x="5273749" y="1996130"/>
            <a:chExt cx="3613190" cy="115435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2FE0652-A010-4D0C-920A-68153FCD5627}"/>
                </a:ext>
              </a:extLst>
            </p:cNvPr>
            <p:cNvSpPr/>
            <p:nvPr/>
          </p:nvSpPr>
          <p:spPr>
            <a:xfrm>
              <a:off x="5273749" y="2781148"/>
              <a:ext cx="2356646" cy="3693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="" xmlns:a16="http://schemas.microsoft.com/office/drawing/2014/main" id="{A5C9BAE1-0A93-D349-9F07-8F2AA340E164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6452072" y="1996130"/>
              <a:ext cx="2434867" cy="785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FA345B2E-0D74-CA49-BA6B-33D5A5FEC92D}"/>
                </a:ext>
              </a:extLst>
            </p:cNvPr>
            <p:cNvSpPr txBox="1"/>
            <p:nvPr/>
          </p:nvSpPr>
          <p:spPr>
            <a:xfrm rot="20614726">
              <a:off x="6657822" y="2254957"/>
              <a:ext cx="136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/>
                <a:t>Data Movement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="" xmlns:a16="http://schemas.microsoft.com/office/drawing/2014/main" id="{E254DCA9-942D-FF4C-A1E3-2B67688C4A27}"/>
              </a:ext>
            </a:extLst>
          </p:cNvPr>
          <p:cNvGrpSpPr/>
          <p:nvPr/>
        </p:nvGrpSpPr>
        <p:grpSpPr>
          <a:xfrm>
            <a:off x="7968124" y="1987918"/>
            <a:ext cx="1904450" cy="1441082"/>
            <a:chOff x="7968124" y="1987918"/>
            <a:chExt cx="1904450" cy="1441082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638A8071-8CE1-4286-AE71-264FA0350C3D}"/>
                </a:ext>
              </a:extLst>
            </p:cNvPr>
            <p:cNvSpPr/>
            <p:nvPr/>
          </p:nvSpPr>
          <p:spPr>
            <a:xfrm>
              <a:off x="7968124" y="3000996"/>
              <a:ext cx="1559486" cy="4280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="" xmlns:a16="http://schemas.microsoft.com/office/drawing/2014/main" id="{85C7C4D6-939C-7849-9C2B-D7D62234B657}"/>
                </a:ext>
              </a:extLst>
            </p:cNvPr>
            <p:cNvCxnSpPr>
              <a:stCxn id="21" idx="5"/>
              <a:endCxn id="19" idx="7"/>
            </p:cNvCxnSpPr>
            <p:nvPr/>
          </p:nvCxnSpPr>
          <p:spPr>
            <a:xfrm flipH="1">
              <a:off x="9299229" y="1987918"/>
              <a:ext cx="94549" cy="1075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6A146825-BA46-7045-92BA-4BE34423AB6D}"/>
                </a:ext>
              </a:extLst>
            </p:cNvPr>
            <p:cNvSpPr txBox="1"/>
            <p:nvPr/>
          </p:nvSpPr>
          <p:spPr>
            <a:xfrm rot="16387957">
              <a:off x="9253863" y="2323571"/>
              <a:ext cx="7142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400" dirty="0"/>
                <a:t>Data Group</a:t>
              </a:r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11418570" y="63418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1635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3C52E3-917A-41D4-9D64-BDDCD4D0CF9D}"/>
              </a:ext>
            </a:extLst>
          </p:cNvPr>
          <p:cNvSpPr/>
          <p:nvPr/>
        </p:nvSpPr>
        <p:spPr>
          <a:xfrm>
            <a:off x="6243477" y="2294647"/>
            <a:ext cx="5324746" cy="207411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0A94DD-EAE2-4343-A01E-993CA618A1DC}"/>
              </a:ext>
            </a:extLst>
          </p:cNvPr>
          <p:cNvSpPr/>
          <p:nvPr/>
        </p:nvSpPr>
        <p:spPr>
          <a:xfrm>
            <a:off x="257631" y="382314"/>
            <a:ext cx="5041491" cy="3786214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F1A5CE-B786-4A02-969B-B057F0EC24EB}"/>
              </a:ext>
            </a:extLst>
          </p:cNvPr>
          <p:cNvSpPr/>
          <p:nvPr/>
        </p:nvSpPr>
        <p:spPr>
          <a:xfrm>
            <a:off x="872635" y="1579904"/>
            <a:ext cx="353286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A59DBDC-B575-4CBB-B0FC-C037E86BFC06}"/>
              </a:ext>
            </a:extLst>
          </p:cNvPr>
          <p:cNvSpPr/>
          <p:nvPr/>
        </p:nvSpPr>
        <p:spPr>
          <a:xfrm>
            <a:off x="2019827" y="1576758"/>
            <a:ext cx="1452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i="1" dirty="0">
                <a:solidFill>
                  <a:schemeClr val="bg1"/>
                </a:solidFill>
              </a:rPr>
              <a:t>CFP4J Library</a:t>
            </a:r>
          </a:p>
        </p:txBody>
      </p:sp>
      <p:sp>
        <p:nvSpPr>
          <p:cNvPr id="7" name="Rectangle à coins arrondis 5">
            <a:extLst>
              <a:ext uri="{FF2B5EF4-FFF2-40B4-BE49-F238E27FC236}">
                <a16:creationId xmlns="" xmlns:a16="http://schemas.microsoft.com/office/drawing/2014/main" id="{794542F6-DA26-4FAC-BB50-167AFD0E8E47}"/>
              </a:ext>
            </a:extLst>
          </p:cNvPr>
          <p:cNvSpPr/>
          <p:nvPr/>
        </p:nvSpPr>
        <p:spPr>
          <a:xfrm>
            <a:off x="1394216" y="2151408"/>
            <a:ext cx="2643206" cy="5000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cfp4j-springMVC</a:t>
            </a:r>
            <a:endParaRPr lang="fr-FR" b="1" dirty="0"/>
          </a:p>
        </p:txBody>
      </p:sp>
      <p:sp>
        <p:nvSpPr>
          <p:cNvPr id="8" name="Rectangle à coins arrondis 6">
            <a:extLst>
              <a:ext uri="{FF2B5EF4-FFF2-40B4-BE49-F238E27FC236}">
                <a16:creationId xmlns="" xmlns:a16="http://schemas.microsoft.com/office/drawing/2014/main" id="{864EC33A-0243-440E-8420-6B83AB116F90}"/>
              </a:ext>
            </a:extLst>
          </p:cNvPr>
          <p:cNvSpPr/>
          <p:nvPr/>
        </p:nvSpPr>
        <p:spPr>
          <a:xfrm>
            <a:off x="1391168" y="2916456"/>
            <a:ext cx="2643206" cy="50006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cfp4j-core</a:t>
            </a:r>
            <a:endParaRPr lang="fr-FR" b="1" dirty="0"/>
          </a:p>
        </p:txBody>
      </p:sp>
      <p:sp>
        <p:nvSpPr>
          <p:cNvPr id="10" name="ZoneTexte 10">
            <a:extLst>
              <a:ext uri="{FF2B5EF4-FFF2-40B4-BE49-F238E27FC236}">
                <a16:creationId xmlns="" xmlns:a16="http://schemas.microsoft.com/office/drawing/2014/main" id="{7CF9FF2D-0460-4338-9D52-0846100F30B4}"/>
              </a:ext>
            </a:extLst>
          </p:cNvPr>
          <p:cNvSpPr txBox="1"/>
          <p:nvPr/>
        </p:nvSpPr>
        <p:spPr>
          <a:xfrm>
            <a:off x="1911684" y="345795"/>
            <a:ext cx="198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>
                <a:solidFill>
                  <a:srgbClr val="0070C0"/>
                </a:solidFill>
              </a:rPr>
              <a:t>CFP4J Project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18" name="Rectangle à coins arrondis 5">
            <a:extLst>
              <a:ext uri="{FF2B5EF4-FFF2-40B4-BE49-F238E27FC236}">
                <a16:creationId xmlns="" xmlns:a16="http://schemas.microsoft.com/office/drawing/2014/main" id="{B7609A04-C4A8-402A-B15C-DD55CF51AC4C}"/>
              </a:ext>
            </a:extLst>
          </p:cNvPr>
          <p:cNvSpPr/>
          <p:nvPr/>
        </p:nvSpPr>
        <p:spPr>
          <a:xfrm>
            <a:off x="1424481" y="825086"/>
            <a:ext cx="2643206" cy="50006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cfp4j-application</a:t>
            </a:r>
            <a:endParaRPr lang="fr-FR" b="1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9D4F180-9896-4BFF-8396-6D7FA8E83064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atin typeface="Arial Black" panose="020B0A04020102020204" pitchFamily="34" charset="0"/>
              </a:rPr>
              <a:t>C</a:t>
            </a:r>
            <a:r>
              <a:rPr lang="fr-CA" sz="4000" dirty="0">
                <a:latin typeface="Arial Black" panose="020B0A04020102020204" pitchFamily="34" charset="0"/>
              </a:rPr>
              <a:t>FP4J Project</a:t>
            </a:r>
          </a:p>
        </p:txBody>
      </p:sp>
      <p:pic>
        <p:nvPicPr>
          <p:cNvPr id="4100" name="Picture 4" descr="Directory Icon of Colored Outline style - Available in SVG, PNG, EPS, AI &amp;  Icon fonts">
            <a:extLst>
              <a:ext uri="{FF2B5EF4-FFF2-40B4-BE49-F238E27FC236}">
                <a16:creationId xmlns="" xmlns:a16="http://schemas.microsoft.com/office/drawing/2014/main" id="{90664582-DF1F-4703-B3C2-B428A865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31" y="692248"/>
            <a:ext cx="1376362" cy="1310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à coins arrondis 5">
            <a:extLst>
              <a:ext uri="{FF2B5EF4-FFF2-40B4-BE49-F238E27FC236}">
                <a16:creationId xmlns="" xmlns:a16="http://schemas.microsoft.com/office/drawing/2014/main" id="{549A7AB3-52B6-4EE0-94C9-E9003A616AB5}"/>
              </a:ext>
            </a:extLst>
          </p:cNvPr>
          <p:cNvSpPr/>
          <p:nvPr/>
        </p:nvSpPr>
        <p:spPr>
          <a:xfrm>
            <a:off x="6458874" y="2401441"/>
            <a:ext cx="2643206" cy="98231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CA" b="1" dirty="0"/>
              <a:t>cfp4j-application</a:t>
            </a:r>
            <a:endParaRPr lang="fr-FR" b="1" dirty="0"/>
          </a:p>
        </p:txBody>
      </p:sp>
      <p:pic>
        <p:nvPicPr>
          <p:cNvPr id="4102" name="Picture 6" descr="Config File Icons - Download Free Vector Icons | Noun Project">
            <a:extLst>
              <a:ext uri="{FF2B5EF4-FFF2-40B4-BE49-F238E27FC236}">
                <a16:creationId xmlns="" xmlns:a16="http://schemas.microsoft.com/office/drawing/2014/main" id="{A20132BA-6500-45E0-AACB-FAA6E98BE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11" y="878989"/>
            <a:ext cx="976030" cy="817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à coins arrondis 5">
            <a:extLst>
              <a:ext uri="{FF2B5EF4-FFF2-40B4-BE49-F238E27FC236}">
                <a16:creationId xmlns="" xmlns:a16="http://schemas.microsoft.com/office/drawing/2014/main" id="{04AE74D7-C868-4D14-8050-7BB310955705}"/>
              </a:ext>
            </a:extLst>
          </p:cNvPr>
          <p:cNvSpPr/>
          <p:nvPr/>
        </p:nvSpPr>
        <p:spPr>
          <a:xfrm>
            <a:off x="9546631" y="3195411"/>
            <a:ext cx="2006290" cy="6389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cfp4j Library</a:t>
            </a:r>
            <a:endParaRPr lang="fr-FR" b="1" dirty="0"/>
          </a:p>
        </p:txBody>
      </p:sp>
      <p:pic>
        <p:nvPicPr>
          <p:cNvPr id="4108" name="Picture 12" descr="JVM — Librato Knowledge Base">
            <a:extLst>
              <a:ext uri="{FF2B5EF4-FFF2-40B4-BE49-F238E27FC236}">
                <a16:creationId xmlns="" xmlns:a16="http://schemas.microsoft.com/office/drawing/2014/main" id="{BACA7B5F-2CF1-4735-8CF8-EB9265283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956" y="3918099"/>
            <a:ext cx="1321267" cy="450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605D1EA-78D3-49A9-A127-F0CE1DACB5B2}"/>
              </a:ext>
            </a:extLst>
          </p:cNvPr>
          <p:cNvSpPr txBox="1"/>
          <p:nvPr/>
        </p:nvSpPr>
        <p:spPr>
          <a:xfrm flipH="1">
            <a:off x="5573725" y="261820"/>
            <a:ext cx="2436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cfp4j-application</a:t>
            </a:r>
          </a:p>
          <a:p>
            <a:r>
              <a:rPr lang="en-CA" dirty="0">
                <a:latin typeface="Arial Black" panose="020B0A04020102020204" pitchFamily="34" charset="0"/>
              </a:rPr>
              <a:t>Configuration file</a:t>
            </a:r>
            <a:endParaRPr lang="fr-CA" dirty="0">
              <a:latin typeface="Arial Black" panose="020B0A040201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8C326FEC-5F43-4AD7-A11F-1E1712C1C610}"/>
              </a:ext>
            </a:extLst>
          </p:cNvPr>
          <p:cNvSpPr txBox="1"/>
          <p:nvPr/>
        </p:nvSpPr>
        <p:spPr>
          <a:xfrm>
            <a:off x="8973879" y="372613"/>
            <a:ext cx="321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Black" panose="020B0A04020102020204" pitchFamily="34" charset="0"/>
              </a:rPr>
              <a:t>Application to measure </a:t>
            </a:r>
            <a:endParaRPr lang="fr-CA" dirty="0">
              <a:latin typeface="Arial Black" panose="020B0A04020102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D79C4560-1FFC-4A01-AC3C-1EFA9753A040}"/>
              </a:ext>
            </a:extLst>
          </p:cNvPr>
          <p:cNvCxnSpPr>
            <a:cxnSpLocks/>
          </p:cNvCxnSpPr>
          <p:nvPr/>
        </p:nvCxnSpPr>
        <p:spPr>
          <a:xfrm>
            <a:off x="6549656" y="1419124"/>
            <a:ext cx="818707" cy="9823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="" xmlns:a16="http://schemas.microsoft.com/office/drawing/2014/main" id="{2C031308-E0F8-415F-AA32-55434E0D981B}"/>
              </a:ext>
            </a:extLst>
          </p:cNvPr>
          <p:cNvCxnSpPr>
            <a:stCxn id="33" idx="3"/>
            <a:endCxn id="34" idx="0"/>
          </p:cNvCxnSpPr>
          <p:nvPr/>
        </p:nvCxnSpPr>
        <p:spPr>
          <a:xfrm>
            <a:off x="9102080" y="2892600"/>
            <a:ext cx="1447696" cy="3028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="" xmlns:a16="http://schemas.microsoft.com/office/drawing/2014/main" id="{FAF79D8C-CC9B-4332-8B80-823CB0BF1A38}"/>
              </a:ext>
            </a:extLst>
          </p:cNvPr>
          <p:cNvCxnSpPr>
            <a:endCxn id="33" idx="2"/>
          </p:cNvCxnSpPr>
          <p:nvPr/>
        </p:nvCxnSpPr>
        <p:spPr>
          <a:xfrm rot="10800000">
            <a:off x="7780477" y="3383758"/>
            <a:ext cx="1766154" cy="3392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283927F3-33FB-4DC8-BEE7-D35AA8A18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892" y="2355296"/>
            <a:ext cx="1621677" cy="786452"/>
          </a:xfrm>
          <a:prstGeom prst="rect">
            <a:avLst/>
          </a:prstGeom>
        </p:spPr>
      </p:pic>
      <p:sp>
        <p:nvSpPr>
          <p:cNvPr id="45" name="Scroll: Vertical 44">
            <a:extLst>
              <a:ext uri="{FF2B5EF4-FFF2-40B4-BE49-F238E27FC236}">
                <a16:creationId xmlns="" xmlns:a16="http://schemas.microsoft.com/office/drawing/2014/main" id="{1DE2BF3A-1ACD-45D5-BADB-2E13AE30DDF7}"/>
              </a:ext>
            </a:extLst>
          </p:cNvPr>
          <p:cNvSpPr/>
          <p:nvPr/>
        </p:nvSpPr>
        <p:spPr>
          <a:xfrm>
            <a:off x="7977259" y="3496916"/>
            <a:ext cx="1295766" cy="4936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CFP</a:t>
            </a:r>
            <a:endParaRPr lang="fr-CA" dirty="0"/>
          </a:p>
        </p:txBody>
      </p:sp>
      <p:pic>
        <p:nvPicPr>
          <p:cNvPr id="4114" name="Picture 18" descr="Excel - Free logo icons">
            <a:extLst>
              <a:ext uri="{FF2B5EF4-FFF2-40B4-BE49-F238E27FC236}">
                <a16:creationId xmlns="" xmlns:a16="http://schemas.microsoft.com/office/drawing/2014/main" id="{EDEEA9A4-43DF-4F48-B5C7-F923E854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3687"/>
            <a:ext cx="1078227" cy="982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Json file document icon Royalty Free Vector Image">
            <a:extLst>
              <a:ext uri="{FF2B5EF4-FFF2-40B4-BE49-F238E27FC236}">
                <a16:creationId xmlns="" xmlns:a16="http://schemas.microsoft.com/office/drawing/2014/main" id="{AE9581BB-9F69-4F93-BC1E-B1AE2C95B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63" y="4602370"/>
            <a:ext cx="1117968" cy="1064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931FB82D-BA71-4BD8-B4E5-3EBE088474E5}"/>
              </a:ext>
            </a:extLst>
          </p:cNvPr>
          <p:cNvCxnSpPr>
            <a:cxnSpLocks/>
            <a:endCxn id="4114" idx="0"/>
          </p:cNvCxnSpPr>
          <p:nvPr/>
        </p:nvCxnSpPr>
        <p:spPr>
          <a:xfrm flipH="1">
            <a:off x="6635114" y="3416522"/>
            <a:ext cx="407109" cy="122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9F3E90A0-B121-48AC-B63A-BABD31386D06}"/>
              </a:ext>
            </a:extLst>
          </p:cNvPr>
          <p:cNvCxnSpPr>
            <a:cxnSpLocks/>
            <a:endCxn id="4116" idx="0"/>
          </p:cNvCxnSpPr>
          <p:nvPr/>
        </p:nvCxnSpPr>
        <p:spPr>
          <a:xfrm>
            <a:off x="7042223" y="3416522"/>
            <a:ext cx="885124" cy="118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0B05B7D0-9829-4AB1-A2BC-330974ED4065}"/>
              </a:ext>
            </a:extLst>
          </p:cNvPr>
          <p:cNvCxnSpPr/>
          <p:nvPr/>
        </p:nvCxnSpPr>
        <p:spPr>
          <a:xfrm>
            <a:off x="11025963" y="1761424"/>
            <a:ext cx="0" cy="15702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5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3763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5" grpId="0" animBg="1"/>
      <p:bldP spid="6" grpId="0"/>
      <p:bldP spid="7" grpId="0" animBg="1"/>
      <p:bldP spid="8" grpId="0" animBg="1"/>
      <p:bldP spid="10" grpId="0"/>
      <p:bldP spid="18" grpId="0" animBg="1"/>
      <p:bldP spid="33" grpId="0" animBg="1"/>
      <p:bldP spid="34" grpId="0" animBg="1"/>
      <p:bldP spid="22" grpId="0"/>
      <p:bldP spid="31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6A9313-9BA2-404E-96B1-9ECA0355865F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>
                <a:latin typeface="Arial Black" panose="020B0A04020102020204" pitchFamily="34" charset="0"/>
              </a:rPr>
              <a:t>C</a:t>
            </a:r>
            <a:r>
              <a:rPr lang="fr-CA" sz="4000">
                <a:latin typeface="Arial Black" panose="020B0A04020102020204" pitchFamily="34" charset="0"/>
              </a:rPr>
              <a:t>FP4J Project</a:t>
            </a:r>
            <a:endParaRPr lang="fr-CA" sz="40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D2CBAE35-243B-4FFA-BD96-594F9957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3" y="237789"/>
            <a:ext cx="6000007" cy="5418731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BD78965-F82D-4A4B-81D0-B09BCF31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433" y="285395"/>
            <a:ext cx="5528930" cy="5371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6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2771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CC7BB0-BCCD-4265-8C90-63851FE1942B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latin typeface="Arial Black" panose="020B0A04020102020204" pitchFamily="34" charset="0"/>
              </a:rPr>
              <a:t>CFP4J Accuracy vs Manual sizing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30CB5B-3F4F-423D-9195-2FED477D4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69" y="2301892"/>
            <a:ext cx="2541183" cy="487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BB55A2-53C8-4E6A-9B58-B451E2C58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39" y="3581653"/>
            <a:ext cx="2541182" cy="487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A985A1-3521-4E74-878A-0C3097B31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69" y="964595"/>
            <a:ext cx="2381694" cy="342900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C79504E5-197D-43C3-8881-8427E5E946B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191123873"/>
              </p:ext>
            </p:extLst>
          </p:nvPr>
        </p:nvGraphicFramePr>
        <p:xfrm>
          <a:off x="3233479" y="241201"/>
          <a:ext cx="8128000" cy="463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68B1105-5826-47AC-A9FE-AA8D00338D29}"/>
              </a:ext>
            </a:extLst>
          </p:cNvPr>
          <p:cNvSpPr/>
          <p:nvPr/>
        </p:nvSpPr>
        <p:spPr>
          <a:xfrm>
            <a:off x="1007684" y="5334418"/>
            <a:ext cx="101766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CA" sz="2400" dirty="0">
                <a:latin typeface="Arial Black" panose="020B0A04020102020204" pitchFamily="34" charset="0"/>
              </a:rPr>
              <a:t>The average accuracy is satisfactory (=97.6%&gt; goal &gt; 90%)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64A7165-8E86-E24C-AD03-17AA799D5841}"/>
              </a:ext>
            </a:extLst>
          </p:cNvPr>
          <p:cNvSpPr txBox="1"/>
          <p:nvPr/>
        </p:nvSpPr>
        <p:spPr>
          <a:xfrm>
            <a:off x="3431068" y="2259028"/>
            <a:ext cx="688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Manual sizing = 56 CFP =&gt; CFP4J sizing = 62 CFP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C6E61C95-43A0-8749-AF8C-7BA661697C62}"/>
              </a:ext>
            </a:extLst>
          </p:cNvPr>
          <p:cNvSpPr txBox="1"/>
          <p:nvPr/>
        </p:nvSpPr>
        <p:spPr>
          <a:xfrm>
            <a:off x="3431067" y="880783"/>
            <a:ext cx="688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Manual sizing = 17 CFP =&gt; CFP4J sizing = 16 CFP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3C944096-E032-BD47-942A-49B19D7CC42A}"/>
              </a:ext>
            </a:extLst>
          </p:cNvPr>
          <p:cNvSpPr txBox="1"/>
          <p:nvPr/>
        </p:nvSpPr>
        <p:spPr>
          <a:xfrm>
            <a:off x="3431067" y="3649490"/>
            <a:ext cx="688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Manual sizing = 172 CFP =&gt; CFP4J sizing = 173 CFP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7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4840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 animBg="1"/>
      <p:bldP spid="2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="" xmlns:a16="http://schemas.microsoft.com/office/drawing/2014/main" id="{99ED5833-B85B-4103-8A3B-CAB0308E6C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332935E-525C-478C-8AAC-54B7A59EE1AC}"/>
              </a:ext>
            </a:extLst>
          </p:cNvPr>
          <p:cNvSpPr/>
          <p:nvPr/>
        </p:nvSpPr>
        <p:spPr>
          <a:xfrm>
            <a:off x="974185" y="-157575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You'll need</a:t>
            </a:r>
          </a:p>
        </p:txBody>
      </p:sp>
      <p:pic>
        <p:nvPicPr>
          <p:cNvPr id="5124" name="Picture 4" descr="ModernXP 68 Internet Icon | Modern XP Iconset | dtafalonso">
            <a:extLst>
              <a:ext uri="{FF2B5EF4-FFF2-40B4-BE49-F238E27FC236}">
                <a16:creationId xmlns="" xmlns:a16="http://schemas.microsoft.com/office/drawing/2014/main" id="{93BCDCAB-F676-463E-B5CC-03C856E57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177" y="799229"/>
            <a:ext cx="3346376" cy="256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ree Vector | Browser icon in a circle">
            <a:extLst>
              <a:ext uri="{FF2B5EF4-FFF2-40B4-BE49-F238E27FC236}">
                <a16:creationId xmlns="" xmlns:a16="http://schemas.microsoft.com/office/drawing/2014/main" id="{8A669A8E-1F39-46A0-BC3E-379EA3B3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3447" y="799229"/>
            <a:ext cx="3346376" cy="2629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F914A7-00E2-4A60-955E-2CB7ACA797FF}"/>
              </a:ext>
            </a:extLst>
          </p:cNvPr>
          <p:cNvSpPr/>
          <p:nvPr/>
        </p:nvSpPr>
        <p:spPr>
          <a:xfrm>
            <a:off x="0" y="6224885"/>
            <a:ext cx="12192000" cy="633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CA" sz="4000">
                <a:latin typeface="Arial Black" panose="020B0A04020102020204" pitchFamily="34" charset="0"/>
              </a:rPr>
              <a:t>Using CFP4J</a:t>
            </a:r>
            <a:endParaRPr lang="fr-CA" sz="4000">
              <a:latin typeface="Arial Black" panose="020B0A04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E4720DC-E7FF-4FD4-89CF-92BA34B8D79D}"/>
              </a:ext>
            </a:extLst>
          </p:cNvPr>
          <p:cNvSpPr/>
          <p:nvPr/>
        </p:nvSpPr>
        <p:spPr>
          <a:xfrm>
            <a:off x="974185" y="3523654"/>
            <a:ext cx="9795638" cy="11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latin typeface="+mj-lt"/>
                <a:ea typeface="+mj-ea"/>
                <a:cs typeface="+mj-cs"/>
              </a:rPr>
              <a:t>Follow the instruction on the page: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5770A07-4304-4FC2-9812-B40F34F7CC43}"/>
              </a:ext>
            </a:extLst>
          </p:cNvPr>
          <p:cNvSpPr/>
          <p:nvPr/>
        </p:nvSpPr>
        <p:spPr>
          <a:xfrm>
            <a:off x="1422990" y="4877461"/>
            <a:ext cx="9346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https://gitlab.com/asahab/cfp4j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292840" y="63761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8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40498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717</Words>
  <Application>Microsoft Macintosh PowerPoint</Application>
  <PresentationFormat>Personnalisé</PresentationFormat>
  <Paragraphs>115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Sahab, Moulay Abdelaziz</dc:creator>
  <cp:lastModifiedBy>asahab</cp:lastModifiedBy>
  <cp:revision>28</cp:revision>
  <dcterms:created xsi:type="dcterms:W3CDTF">2020-10-25T13:19:12Z</dcterms:created>
  <dcterms:modified xsi:type="dcterms:W3CDTF">2020-10-26T23:13:15Z</dcterms:modified>
</cp:coreProperties>
</file>