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56" r:id="rId2"/>
    <p:sldId id="470" r:id="rId3"/>
    <p:sldId id="435" r:id="rId4"/>
    <p:sldId id="437" r:id="rId5"/>
    <p:sldId id="438" r:id="rId6"/>
    <p:sldId id="439" r:id="rId7"/>
    <p:sldId id="440" r:id="rId8"/>
    <p:sldId id="471" r:id="rId9"/>
    <p:sldId id="472" r:id="rId10"/>
    <p:sldId id="442" r:id="rId11"/>
    <p:sldId id="473" r:id="rId12"/>
    <p:sldId id="474" r:id="rId13"/>
    <p:sldId id="475" r:id="rId14"/>
    <p:sldId id="464" r:id="rId15"/>
    <p:sldId id="465" r:id="rId16"/>
    <p:sldId id="477" r:id="rId17"/>
    <p:sldId id="466" r:id="rId18"/>
    <p:sldId id="478" r:id="rId19"/>
    <p:sldId id="479" r:id="rId20"/>
    <p:sldId id="480" r:id="rId21"/>
    <p:sldId id="481" r:id="rId22"/>
    <p:sldId id="485" r:id="rId23"/>
    <p:sldId id="483" r:id="rId24"/>
    <p:sldId id="484" r:id="rId25"/>
    <p:sldId id="487" r:id="rId26"/>
    <p:sldId id="488" r:id="rId27"/>
    <p:sldId id="489" r:id="rId28"/>
    <p:sldId id="424" r:id="rId29"/>
    <p:sldId id="486" r:id="rId30"/>
    <p:sldId id="343" r:id="rId31"/>
    <p:sldId id="340"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bi" initials="N" lastIdx="1" clrIdx="0">
    <p:extLst>
      <p:ext uri="{19B8F6BF-5375-455C-9EA6-DF929625EA0E}">
        <p15:presenceInfo xmlns:p15="http://schemas.microsoft.com/office/powerpoint/2012/main" userId="Neb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030"/>
    <p:restoredTop sz="93161"/>
  </p:normalViewPr>
  <p:slideViewPr>
    <p:cSldViewPr snapToGrid="0" snapToObjects="1">
      <p:cViewPr varScale="1">
        <p:scale>
          <a:sx n="88" d="100"/>
          <a:sy n="88" d="100"/>
        </p:scale>
        <p:origin x="922"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al__ma_Sayfas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al__ma_Sayfas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al__ma_Sayfas_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368043922741986"/>
          <c:y val="9.5131148106919458E-2"/>
          <c:w val="0.72950259799764638"/>
          <c:h val="0.77917943191068628"/>
        </c:manualLayout>
      </c:layout>
      <c:pieChart>
        <c:varyColors val="1"/>
        <c:ser>
          <c:idx val="0"/>
          <c:order val="0"/>
          <c:tx>
            <c:strRef>
              <c:f>Sayfa1!$B$1</c:f>
              <c:strCache>
                <c:ptCount val="1"/>
                <c:pt idx="0">
                  <c:v>Satışlar</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506-4BE4-BC8A-B3486D0F542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506-4BE4-BC8A-B3486D0F542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506-4BE4-BC8A-B3486D0F542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506-4BE4-BC8A-B3486D0F542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Sayfa1!$A$2:$A$5</c:f>
              <c:strCache>
                <c:ptCount val="4"/>
                <c:pt idx="0">
                  <c:v>Batch import </c:v>
                </c:pt>
                <c:pt idx="1">
                  <c:v>Automatic </c:v>
                </c:pt>
                <c:pt idx="2">
                  <c:v>Manual data entry</c:v>
                </c:pt>
                <c:pt idx="3">
                  <c:v>Not specified</c:v>
                </c:pt>
              </c:strCache>
            </c:strRef>
          </c:cat>
          <c:val>
            <c:numRef>
              <c:f>Sayfa1!$B$2:$B$5</c:f>
              <c:numCache>
                <c:formatCode>General</c:formatCode>
                <c:ptCount val="4"/>
                <c:pt idx="0">
                  <c:v>6</c:v>
                </c:pt>
                <c:pt idx="1">
                  <c:v>6</c:v>
                </c:pt>
                <c:pt idx="2">
                  <c:v>7</c:v>
                </c:pt>
                <c:pt idx="3">
                  <c:v>15</c:v>
                </c:pt>
              </c:numCache>
            </c:numRef>
          </c:val>
          <c:extLst>
            <c:ext xmlns:c16="http://schemas.microsoft.com/office/drawing/2014/chart" uri="{C3380CC4-5D6E-409C-BE32-E72D297353CC}">
              <c16:uniqueId val="{00000000-6417-49BA-9BC1-3A20D92C57E5}"/>
            </c:ext>
          </c:extLst>
        </c:ser>
        <c:dLbls>
          <c:showLegendKey val="0"/>
          <c:showVal val="1"/>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Entry>
      <c:legendEntry>
        <c:idx val="1"/>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Entry>
      <c:legendEntry>
        <c:idx val="2"/>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Entry>
      <c:legendEntry>
        <c:idx val="3"/>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bg1">
          <a:lumMod val="75000"/>
        </a:schemeClr>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251333998287793"/>
          <c:y val="0.1283207204933593"/>
          <c:w val="0.73688217491143837"/>
          <c:h val="0.69371429416185704"/>
        </c:manualLayout>
      </c:layout>
      <c:pieChart>
        <c:varyColors val="1"/>
        <c:ser>
          <c:idx val="0"/>
          <c:order val="0"/>
          <c:tx>
            <c:strRef>
              <c:f>Sayfa1!$B$1</c:f>
              <c:strCache>
                <c:ptCount val="1"/>
                <c:pt idx="0">
                  <c:v>Satışlar</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982-491D-B407-C602A912B92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A982-491D-B407-C602A912B92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982-491D-B407-C602A912B92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982-491D-B407-C602A912B92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1E96-4DE2-972D-EC4ECFD8D792}"/>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1E96-4DE2-972D-EC4ECFD8D792}"/>
              </c:ext>
            </c:extLst>
          </c:dPt>
          <c:dLbls>
            <c:dLbl>
              <c:idx val="3"/>
              <c:layout>
                <c:manualLayout>
                  <c:x val="1.0949035082283207E-2"/>
                  <c:y val="-2.4741920694697065E-3"/>
                </c:manualLayout>
              </c:layout>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A982-491D-B407-C602A912B92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Sayfa1!$A$2:$A$7</c:f>
              <c:strCache>
                <c:ptCount val="6"/>
                <c:pt idx="0">
                  <c:v>Case study</c:v>
                </c:pt>
                <c:pt idx="1">
                  <c:v>Toy experiment</c:v>
                </c:pt>
                <c:pt idx="2">
                  <c:v>Peer review</c:v>
                </c:pt>
                <c:pt idx="3">
                  <c:v>Pilot project application</c:v>
                </c:pt>
                <c:pt idx="4">
                  <c:v>Not specified</c:v>
                </c:pt>
                <c:pt idx="5">
                  <c:v>Not validated</c:v>
                </c:pt>
              </c:strCache>
            </c:strRef>
          </c:cat>
          <c:val>
            <c:numRef>
              <c:f>Sayfa1!$B$2:$B$7</c:f>
              <c:numCache>
                <c:formatCode>General</c:formatCode>
                <c:ptCount val="6"/>
                <c:pt idx="0">
                  <c:v>13</c:v>
                </c:pt>
                <c:pt idx="1">
                  <c:v>6</c:v>
                </c:pt>
                <c:pt idx="2">
                  <c:v>4</c:v>
                </c:pt>
                <c:pt idx="3">
                  <c:v>1</c:v>
                </c:pt>
                <c:pt idx="4">
                  <c:v>5</c:v>
                </c:pt>
                <c:pt idx="5">
                  <c:v>1</c:v>
                </c:pt>
              </c:numCache>
            </c:numRef>
          </c:val>
          <c:extLst>
            <c:ext xmlns:c16="http://schemas.microsoft.com/office/drawing/2014/chart" uri="{C3380CC4-5D6E-409C-BE32-E72D297353CC}">
              <c16:uniqueId val="{00000008-A982-491D-B407-C602A912B929}"/>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Entry>
      <c:legendEntry>
        <c:idx val="1"/>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Entry>
      <c:legendEntry>
        <c:idx val="2"/>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Entry>
      <c:legendEntry>
        <c:idx val="3"/>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Entry>
      <c:legendEntry>
        <c:idx val="4"/>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Entry>
      <c:legendEntry>
        <c:idx val="5"/>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Entry>
      <c:layout>
        <c:manualLayout>
          <c:xMode val="edge"/>
          <c:yMode val="edge"/>
          <c:x val="4.5629204979362945E-2"/>
          <c:y val="0.80684443348606716"/>
          <c:w val="0.95080954046075905"/>
          <c:h val="0.1901308080022787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bg1">
          <a:lumMod val="65000"/>
        </a:schemeClr>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368043922741986"/>
          <c:y val="9.5131148106919458E-2"/>
          <c:w val="0.62546404921534648"/>
          <c:h val="0.72110908393361595"/>
        </c:manualLayout>
      </c:layout>
      <c:pieChart>
        <c:varyColors val="1"/>
        <c:ser>
          <c:idx val="0"/>
          <c:order val="0"/>
          <c:tx>
            <c:strRef>
              <c:f>Sayfa1!$B$1</c:f>
              <c:strCache>
                <c:ptCount val="1"/>
                <c:pt idx="0">
                  <c:v>Satışlar</c:v>
                </c:pt>
              </c:strCache>
            </c:strRef>
          </c:tx>
          <c:spPr>
            <a:ln>
              <a:solidFill>
                <a:schemeClr val="bg1">
                  <a:lumMod val="65000"/>
                </a:schemeClr>
              </a:solidFill>
            </a:ln>
          </c:spPr>
          <c:dPt>
            <c:idx val="0"/>
            <c:bubble3D val="0"/>
            <c:spPr>
              <a:solidFill>
                <a:schemeClr val="accent1"/>
              </a:solidFill>
              <a:ln w="19050">
                <a:solidFill>
                  <a:schemeClr val="bg1">
                    <a:lumMod val="65000"/>
                  </a:schemeClr>
                </a:solidFill>
              </a:ln>
              <a:effectLst/>
            </c:spPr>
            <c:extLst>
              <c:ext xmlns:c16="http://schemas.microsoft.com/office/drawing/2014/chart" uri="{C3380CC4-5D6E-409C-BE32-E72D297353CC}">
                <c16:uniqueId val="{00000001-0384-4954-88EE-30C2683885E8}"/>
              </c:ext>
            </c:extLst>
          </c:dPt>
          <c:dPt>
            <c:idx val="1"/>
            <c:bubble3D val="0"/>
            <c:spPr>
              <a:solidFill>
                <a:schemeClr val="accent2"/>
              </a:solidFill>
              <a:ln w="19050">
                <a:solidFill>
                  <a:schemeClr val="bg1">
                    <a:lumMod val="65000"/>
                  </a:schemeClr>
                </a:solidFill>
              </a:ln>
              <a:effectLst/>
            </c:spPr>
            <c:extLst>
              <c:ext xmlns:c16="http://schemas.microsoft.com/office/drawing/2014/chart" uri="{C3380CC4-5D6E-409C-BE32-E72D297353CC}">
                <c16:uniqueId val="{00000003-0384-4954-88EE-30C2683885E8}"/>
              </c:ext>
            </c:extLst>
          </c:dPt>
          <c:dPt>
            <c:idx val="2"/>
            <c:bubble3D val="0"/>
            <c:spPr>
              <a:solidFill>
                <a:schemeClr val="accent3"/>
              </a:solidFill>
              <a:ln w="19050">
                <a:solidFill>
                  <a:schemeClr val="bg1">
                    <a:lumMod val="65000"/>
                  </a:schemeClr>
                </a:solidFill>
              </a:ln>
              <a:effectLst/>
            </c:spPr>
            <c:extLst>
              <c:ext xmlns:c16="http://schemas.microsoft.com/office/drawing/2014/chart" uri="{C3380CC4-5D6E-409C-BE32-E72D297353CC}">
                <c16:uniqueId val="{00000005-0384-4954-88EE-30C2683885E8}"/>
              </c:ext>
            </c:extLst>
          </c:dPt>
          <c:dPt>
            <c:idx val="3"/>
            <c:bubble3D val="0"/>
            <c:spPr>
              <a:solidFill>
                <a:schemeClr val="accent4"/>
              </a:solidFill>
              <a:ln w="19050">
                <a:solidFill>
                  <a:schemeClr val="bg1">
                    <a:lumMod val="65000"/>
                  </a:schemeClr>
                </a:solidFill>
              </a:ln>
              <a:effectLst/>
            </c:spPr>
            <c:extLst>
              <c:ext xmlns:c16="http://schemas.microsoft.com/office/drawing/2014/chart" uri="{C3380CC4-5D6E-409C-BE32-E72D297353CC}">
                <c16:uniqueId val="{00000007-0384-4954-88EE-30C2683885E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Sayfa1!$A$2:$A$4</c:f>
              <c:strCache>
                <c:ptCount val="3"/>
                <c:pt idx="0">
                  <c:v>Solution proposal </c:v>
                </c:pt>
                <c:pt idx="1">
                  <c:v>weak empirical</c:v>
                </c:pt>
                <c:pt idx="2">
                  <c:v>Strong empirical</c:v>
                </c:pt>
              </c:strCache>
            </c:strRef>
          </c:cat>
          <c:val>
            <c:numRef>
              <c:f>Sayfa1!$B$2:$B$4</c:f>
              <c:numCache>
                <c:formatCode>General</c:formatCode>
                <c:ptCount val="3"/>
                <c:pt idx="0">
                  <c:v>13</c:v>
                </c:pt>
                <c:pt idx="1">
                  <c:v>10</c:v>
                </c:pt>
                <c:pt idx="2">
                  <c:v>5</c:v>
                </c:pt>
              </c:numCache>
            </c:numRef>
          </c:val>
          <c:extLst>
            <c:ext xmlns:c16="http://schemas.microsoft.com/office/drawing/2014/chart" uri="{C3380CC4-5D6E-409C-BE32-E72D297353CC}">
              <c16:uniqueId val="{00000000-6417-49BA-9BC1-3A20D92C57E5}"/>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solidFill>
        <a:schemeClr val="bg1">
          <a:lumMod val="65000"/>
        </a:schemeClr>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0-10-24T22:11:05.299" idx="1">
    <p:pos x="10" y="10"/>
    <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BA7D3F-2D84-4502-ACC9-AE8EC386D4F0}" type="datetimeFigureOut">
              <a:rPr lang="tr-TR" smtClean="0"/>
              <a:pPr/>
              <a:t>27.10.2020</a:t>
            </a:fld>
            <a:endParaRPr lang="tr-T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E988B1-C5C8-4E85-9F46-15E1BB05ABAB}" type="slidenum">
              <a:rPr lang="tr-TR" smtClean="0"/>
              <a:pPr/>
              <a:t>‹#›</a:t>
            </a:fld>
            <a:endParaRPr lang="tr-TR"/>
          </a:p>
        </p:txBody>
      </p:sp>
    </p:spTree>
    <p:extLst>
      <p:ext uri="{BB962C8B-B14F-4D97-AF65-F5344CB8AC3E}">
        <p14:creationId xmlns:p14="http://schemas.microsoft.com/office/powerpoint/2010/main" val="3059393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3E988B1-C5C8-4E85-9F46-15E1BB05ABAB}" type="slidenum">
              <a:rPr lang="tr-TR" smtClean="0"/>
              <a:pPr/>
              <a:t>1</a:t>
            </a:fld>
            <a:endParaRPr lang="tr-TR"/>
          </a:p>
        </p:txBody>
      </p:sp>
    </p:spTree>
    <p:extLst>
      <p:ext uri="{BB962C8B-B14F-4D97-AF65-F5344CB8AC3E}">
        <p14:creationId xmlns:p14="http://schemas.microsoft.com/office/powerpoint/2010/main" val="1206349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smtClean="0"/>
          </a:p>
          <a:p>
            <a:endParaRPr lang="en-US" dirty="0"/>
          </a:p>
        </p:txBody>
      </p:sp>
      <p:sp>
        <p:nvSpPr>
          <p:cNvPr id="4" name="Slayt Numarası Yer Tutucusu 3"/>
          <p:cNvSpPr>
            <a:spLocks noGrp="1"/>
          </p:cNvSpPr>
          <p:nvPr>
            <p:ph type="sldNum" sz="quarter" idx="10"/>
          </p:nvPr>
        </p:nvSpPr>
        <p:spPr/>
        <p:txBody>
          <a:bodyPr/>
          <a:lstStyle/>
          <a:p>
            <a:fld id="{53E988B1-C5C8-4E85-9F46-15E1BB05ABAB}" type="slidenum">
              <a:rPr lang="tr-TR" smtClean="0"/>
              <a:pPr/>
              <a:t>23</a:t>
            </a:fld>
            <a:endParaRPr lang="tr-TR"/>
          </a:p>
        </p:txBody>
      </p:sp>
    </p:spTree>
    <p:extLst>
      <p:ext uri="{BB962C8B-B14F-4D97-AF65-F5344CB8AC3E}">
        <p14:creationId xmlns:p14="http://schemas.microsoft.com/office/powerpoint/2010/main" val="16440730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pic>
        <p:nvPicPr>
          <p:cNvPr id="7" name="Picture 6"/>
          <p:cNvPicPr>
            <a:picLocks noChangeAspect="1"/>
          </p:cNvPicPr>
          <p:nvPr userDrawn="1"/>
        </p:nvPicPr>
        <p:blipFill>
          <a:blip r:embed="rId2"/>
          <a:stretch>
            <a:fillRect/>
          </a:stretch>
        </p:blipFill>
        <p:spPr>
          <a:xfrm>
            <a:off x="0" y="5459119"/>
            <a:ext cx="9144000" cy="1406769"/>
          </a:xfrm>
          <a:prstGeom prst="rect">
            <a:avLst/>
          </a:prstGeom>
        </p:spPr>
      </p:pic>
      <p:sp>
        <p:nvSpPr>
          <p:cNvPr id="8" name="Rectangle 7"/>
          <p:cNvSpPr>
            <a:spLocks noChangeArrowheads="1"/>
          </p:cNvSpPr>
          <p:nvPr userDrawn="1"/>
        </p:nvSpPr>
        <p:spPr bwMode="auto">
          <a:xfrm>
            <a:off x="0" y="0"/>
            <a:ext cx="9144000" cy="215900"/>
          </a:xfrm>
          <a:prstGeom prst="rect">
            <a:avLst/>
          </a:prstGeom>
          <a:solidFill>
            <a:srgbClr val="6B8550"/>
          </a:solidFill>
          <a:ln>
            <a:noFill/>
          </a:ln>
          <a:effectLst/>
          <a:extLst/>
        </p:spPr>
        <p:txBody>
          <a:bodyPr wrap="none" anchor="ctr"/>
          <a:lstStyle/>
          <a:p>
            <a:pPr>
              <a:defRPr/>
            </a:pPr>
            <a:endParaRPr lang="en-US">
              <a:cs typeface="+mn-cs"/>
            </a:endParaRPr>
          </a:p>
        </p:txBody>
      </p:sp>
      <p:pic>
        <p:nvPicPr>
          <p:cNvPr id="9" name="Picture 8"/>
          <p:cNvPicPr>
            <a:picLocks noChangeAspect="1"/>
          </p:cNvPicPr>
          <p:nvPr userDrawn="1"/>
        </p:nvPicPr>
        <p:blipFill>
          <a:blip r:embed="rId3"/>
          <a:stretch>
            <a:fillRect/>
          </a:stretch>
        </p:blipFill>
        <p:spPr>
          <a:xfrm>
            <a:off x="527091" y="339525"/>
            <a:ext cx="265019" cy="395932"/>
          </a:xfrm>
          <a:prstGeom prst="rect">
            <a:avLst/>
          </a:prstGeom>
        </p:spPr>
      </p:pic>
      <p:sp>
        <p:nvSpPr>
          <p:cNvPr id="10" name="TextBox 9"/>
          <p:cNvSpPr txBox="1"/>
          <p:nvPr userDrawn="1"/>
        </p:nvSpPr>
        <p:spPr>
          <a:xfrm>
            <a:off x="754395" y="314374"/>
            <a:ext cx="2044149" cy="430887"/>
          </a:xfrm>
          <a:prstGeom prst="rect">
            <a:avLst/>
          </a:prstGeom>
          <a:noFill/>
        </p:spPr>
        <p:txBody>
          <a:bodyPr wrap="none" rtlCol="0">
            <a:spAutoFit/>
          </a:bodyPr>
          <a:lstStyle/>
          <a:p>
            <a:r>
              <a:rPr lang="en-US" sz="1100" dirty="0" err="1" smtClean="0"/>
              <a:t>Hacettepe</a:t>
            </a:r>
            <a:r>
              <a:rPr lang="en-US" sz="1100" dirty="0" smtClean="0"/>
              <a:t> </a:t>
            </a:r>
            <a:r>
              <a:rPr lang="en-US" sz="1100" dirty="0" err="1" smtClean="0"/>
              <a:t>Üniversitesi</a:t>
            </a:r>
            <a:endParaRPr lang="en-US" sz="1100" dirty="0" smtClean="0"/>
          </a:p>
          <a:p>
            <a:r>
              <a:rPr lang="en-US" sz="1100" dirty="0" err="1" smtClean="0"/>
              <a:t>Bilgisayar</a:t>
            </a:r>
            <a:r>
              <a:rPr lang="en-US" sz="1100" dirty="0" smtClean="0"/>
              <a:t> </a:t>
            </a:r>
            <a:r>
              <a:rPr lang="en-US" sz="1100" dirty="0" err="1" smtClean="0"/>
              <a:t>Mühendisliği</a:t>
            </a:r>
            <a:r>
              <a:rPr lang="en-US" sz="1100" dirty="0" smtClean="0"/>
              <a:t> </a:t>
            </a:r>
            <a:r>
              <a:rPr lang="en-US" sz="1100" dirty="0" err="1" smtClean="0"/>
              <a:t>Bölümü</a:t>
            </a:r>
            <a:endParaRPr lang="en-US" sz="1100" dirty="0"/>
          </a:p>
        </p:txBody>
      </p:sp>
    </p:spTree>
    <p:extLst>
      <p:ext uri="{BB962C8B-B14F-4D97-AF65-F5344CB8AC3E}">
        <p14:creationId xmlns:p14="http://schemas.microsoft.com/office/powerpoint/2010/main" val="1375484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2A764DA-6028-2345-AC76-19023CB7674C}"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1F8B1D-7B11-AC41-BEB4-AE91BA1246E6}" type="slidenum">
              <a:rPr lang="en-US" smtClean="0"/>
              <a:pPr/>
              <a:t>‹#›</a:t>
            </a:fld>
            <a:endParaRPr lang="en-US"/>
          </a:p>
        </p:txBody>
      </p:sp>
    </p:spTree>
    <p:extLst>
      <p:ext uri="{BB962C8B-B14F-4D97-AF65-F5344CB8AC3E}">
        <p14:creationId xmlns:p14="http://schemas.microsoft.com/office/powerpoint/2010/main" val="399424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2A764DA-6028-2345-AC76-19023CB7674C}"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1F8B1D-7B11-AC41-BEB4-AE91BA1246E6}" type="slidenum">
              <a:rPr lang="en-US" smtClean="0"/>
              <a:pPr/>
              <a:t>‹#›</a:t>
            </a:fld>
            <a:endParaRPr lang="en-US"/>
          </a:p>
        </p:txBody>
      </p:sp>
    </p:spTree>
    <p:extLst>
      <p:ext uri="{BB962C8B-B14F-4D97-AF65-F5344CB8AC3E}">
        <p14:creationId xmlns:p14="http://schemas.microsoft.com/office/powerpoint/2010/main" val="2505293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2A764DA-6028-2345-AC76-19023CB7674C}"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1F8B1D-7B11-AC41-BEB4-AE91BA1246E6}" type="slidenum">
              <a:rPr lang="en-US" smtClean="0"/>
              <a:pPr/>
              <a:t>‹#›</a:t>
            </a:fld>
            <a:endParaRPr lang="en-US"/>
          </a:p>
        </p:txBody>
      </p:sp>
    </p:spTree>
    <p:extLst>
      <p:ext uri="{BB962C8B-B14F-4D97-AF65-F5344CB8AC3E}">
        <p14:creationId xmlns:p14="http://schemas.microsoft.com/office/powerpoint/2010/main" val="3360657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2A764DA-6028-2345-AC76-19023CB7674C}"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1F8B1D-7B11-AC41-BEB4-AE91BA1246E6}" type="slidenum">
              <a:rPr lang="en-US" smtClean="0"/>
              <a:pPr/>
              <a:t>‹#›</a:t>
            </a:fld>
            <a:endParaRPr lang="en-US"/>
          </a:p>
        </p:txBody>
      </p:sp>
    </p:spTree>
    <p:extLst>
      <p:ext uri="{BB962C8B-B14F-4D97-AF65-F5344CB8AC3E}">
        <p14:creationId xmlns:p14="http://schemas.microsoft.com/office/powerpoint/2010/main" val="1170589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2A764DA-6028-2345-AC76-19023CB7674C}" type="datetimeFigureOut">
              <a:rPr lang="en-US" smtClean="0"/>
              <a:pPr/>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1F8B1D-7B11-AC41-BEB4-AE91BA1246E6}" type="slidenum">
              <a:rPr lang="en-US" smtClean="0"/>
              <a:pPr/>
              <a:t>‹#›</a:t>
            </a:fld>
            <a:endParaRPr lang="en-US"/>
          </a:p>
        </p:txBody>
      </p:sp>
    </p:spTree>
    <p:extLst>
      <p:ext uri="{BB962C8B-B14F-4D97-AF65-F5344CB8AC3E}">
        <p14:creationId xmlns:p14="http://schemas.microsoft.com/office/powerpoint/2010/main" val="96249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42A764DA-6028-2345-AC76-19023CB7674C}" type="datetimeFigureOut">
              <a:rPr lang="en-US" smtClean="0"/>
              <a:pPr/>
              <a:t>10/27/2020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1F8B1D-7B11-AC41-BEB4-AE91BA1246E6}" type="slidenum">
              <a:rPr lang="en-US" smtClean="0"/>
              <a:pPr/>
              <a:t>‹#›</a:t>
            </a:fld>
            <a:endParaRPr lang="en-US"/>
          </a:p>
        </p:txBody>
      </p:sp>
    </p:spTree>
    <p:extLst>
      <p:ext uri="{BB962C8B-B14F-4D97-AF65-F5344CB8AC3E}">
        <p14:creationId xmlns:p14="http://schemas.microsoft.com/office/powerpoint/2010/main" val="259682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42A764DA-6028-2345-AC76-19023CB7674C}" type="datetimeFigureOut">
              <a:rPr lang="en-US" smtClean="0"/>
              <a:pPr/>
              <a:t>10/27/2020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1F8B1D-7B11-AC41-BEB4-AE91BA1246E6}" type="slidenum">
              <a:rPr lang="en-US" smtClean="0"/>
              <a:pPr/>
              <a:t>‹#›</a:t>
            </a:fld>
            <a:endParaRPr lang="en-US"/>
          </a:p>
        </p:txBody>
      </p:sp>
    </p:spTree>
    <p:extLst>
      <p:ext uri="{BB962C8B-B14F-4D97-AF65-F5344CB8AC3E}">
        <p14:creationId xmlns:p14="http://schemas.microsoft.com/office/powerpoint/2010/main" val="4082101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42A764DA-6028-2345-AC76-19023CB7674C}" type="datetimeFigureOut">
              <a:rPr lang="en-US" smtClean="0"/>
              <a:pPr/>
              <a:t>10/27/2020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1F8B1D-7B11-AC41-BEB4-AE91BA1246E6}" type="slidenum">
              <a:rPr lang="en-US" smtClean="0"/>
              <a:pPr/>
              <a:t>‹#›</a:t>
            </a:fld>
            <a:endParaRPr lang="en-US"/>
          </a:p>
        </p:txBody>
      </p:sp>
    </p:spTree>
    <p:extLst>
      <p:ext uri="{BB962C8B-B14F-4D97-AF65-F5344CB8AC3E}">
        <p14:creationId xmlns:p14="http://schemas.microsoft.com/office/powerpoint/2010/main" val="3239878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2A764DA-6028-2345-AC76-19023CB7674C}" type="datetimeFigureOut">
              <a:rPr lang="en-US" smtClean="0"/>
              <a:pPr/>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1F8B1D-7B11-AC41-BEB4-AE91BA1246E6}" type="slidenum">
              <a:rPr lang="en-US" smtClean="0"/>
              <a:pPr/>
              <a:t>‹#›</a:t>
            </a:fld>
            <a:endParaRPr lang="en-US"/>
          </a:p>
        </p:txBody>
      </p:sp>
    </p:spTree>
    <p:extLst>
      <p:ext uri="{BB962C8B-B14F-4D97-AF65-F5344CB8AC3E}">
        <p14:creationId xmlns:p14="http://schemas.microsoft.com/office/powerpoint/2010/main" val="1130953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2A764DA-6028-2345-AC76-19023CB7674C}" type="datetimeFigureOut">
              <a:rPr lang="en-US" smtClean="0"/>
              <a:pPr/>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1F8B1D-7B11-AC41-BEB4-AE91BA1246E6}" type="slidenum">
              <a:rPr lang="en-US" smtClean="0"/>
              <a:pPr/>
              <a:t>‹#›</a:t>
            </a:fld>
            <a:endParaRPr lang="en-US"/>
          </a:p>
        </p:txBody>
      </p:sp>
    </p:spTree>
    <p:extLst>
      <p:ext uri="{BB962C8B-B14F-4D97-AF65-F5344CB8AC3E}">
        <p14:creationId xmlns:p14="http://schemas.microsoft.com/office/powerpoint/2010/main" val="962030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Rectangle 6"/>
          <p:cNvSpPr>
            <a:spLocks noChangeArrowheads="1"/>
          </p:cNvSpPr>
          <p:nvPr userDrawn="1"/>
        </p:nvSpPr>
        <p:spPr bwMode="auto">
          <a:xfrm>
            <a:off x="0" y="6642100"/>
            <a:ext cx="9144000" cy="215900"/>
          </a:xfrm>
          <a:prstGeom prst="rect">
            <a:avLst/>
          </a:prstGeom>
          <a:solidFill>
            <a:srgbClr val="6B8550"/>
          </a:solidFill>
          <a:ln>
            <a:noFill/>
          </a:ln>
          <a:effectLst/>
          <a:extLst/>
        </p:spPr>
        <p:txBody>
          <a:bodyPr wrap="none" anchor="ctr"/>
          <a:lstStyle/>
          <a:p>
            <a:pPr>
              <a:defRPr/>
            </a:pPr>
            <a:endParaRPr lang="en-US">
              <a:cs typeface="+mn-cs"/>
            </a:endParaRPr>
          </a:p>
        </p:txBody>
      </p:sp>
      <p:pic>
        <p:nvPicPr>
          <p:cNvPr id="8" name="Picture 7"/>
          <p:cNvPicPr>
            <a:picLocks noChangeAspect="1"/>
          </p:cNvPicPr>
          <p:nvPr userDrawn="1"/>
        </p:nvPicPr>
        <p:blipFill>
          <a:blip r:embed="rId13"/>
          <a:stretch>
            <a:fillRect/>
          </a:stretch>
        </p:blipFill>
        <p:spPr>
          <a:xfrm>
            <a:off x="25146" y="6557425"/>
            <a:ext cx="192774" cy="288000"/>
          </a:xfrm>
          <a:prstGeom prst="rect">
            <a:avLst/>
          </a:prstGeom>
        </p:spPr>
      </p:pic>
      <p:sp>
        <p:nvSpPr>
          <p:cNvPr id="9" name="TextBox 8"/>
          <p:cNvSpPr txBox="1"/>
          <p:nvPr userDrawn="1"/>
        </p:nvSpPr>
        <p:spPr>
          <a:xfrm>
            <a:off x="176033" y="6614363"/>
            <a:ext cx="2069797" cy="246221"/>
          </a:xfrm>
          <a:prstGeom prst="rect">
            <a:avLst/>
          </a:prstGeom>
          <a:noFill/>
        </p:spPr>
        <p:txBody>
          <a:bodyPr wrap="none" rtlCol="0">
            <a:spAutoFit/>
          </a:bodyPr>
          <a:lstStyle/>
          <a:p>
            <a:r>
              <a:rPr lang="en-US" sz="1000" dirty="0" smtClean="0">
                <a:solidFill>
                  <a:schemeClr val="bg1"/>
                </a:solidFill>
              </a:rPr>
              <a:t>H.Ü.</a:t>
            </a:r>
            <a:r>
              <a:rPr lang="en-US" sz="1000" baseline="0" dirty="0" smtClean="0">
                <a:solidFill>
                  <a:schemeClr val="bg1"/>
                </a:solidFill>
              </a:rPr>
              <a:t> </a:t>
            </a:r>
            <a:r>
              <a:rPr lang="en-US" sz="1000" dirty="0" err="1" smtClean="0">
                <a:solidFill>
                  <a:schemeClr val="bg1"/>
                </a:solidFill>
              </a:rPr>
              <a:t>Bilgisayar</a:t>
            </a:r>
            <a:r>
              <a:rPr lang="en-US" sz="1000" dirty="0" smtClean="0">
                <a:solidFill>
                  <a:schemeClr val="bg1"/>
                </a:solidFill>
              </a:rPr>
              <a:t> </a:t>
            </a:r>
            <a:r>
              <a:rPr lang="en-US" sz="1000" dirty="0" err="1" smtClean="0">
                <a:solidFill>
                  <a:schemeClr val="bg1"/>
                </a:solidFill>
              </a:rPr>
              <a:t>Mühendisliği</a:t>
            </a:r>
            <a:r>
              <a:rPr lang="en-US" sz="1000" dirty="0" smtClean="0">
                <a:solidFill>
                  <a:schemeClr val="bg1"/>
                </a:solidFill>
              </a:rPr>
              <a:t> </a:t>
            </a:r>
            <a:r>
              <a:rPr lang="en-US" sz="1000" dirty="0" err="1" smtClean="0">
                <a:solidFill>
                  <a:schemeClr val="bg1"/>
                </a:solidFill>
              </a:rPr>
              <a:t>Bölümü</a:t>
            </a:r>
            <a:endParaRPr lang="en-US" sz="1000" dirty="0">
              <a:solidFill>
                <a:schemeClr val="bg1"/>
              </a:solidFill>
            </a:endParaRPr>
          </a:p>
        </p:txBody>
      </p:sp>
      <p:sp>
        <p:nvSpPr>
          <p:cNvPr id="5" name="Footer Placeholder 4"/>
          <p:cNvSpPr>
            <a:spLocks noGrp="1"/>
          </p:cNvSpPr>
          <p:nvPr>
            <p:ph type="ftr" sz="quarter" idx="3"/>
          </p:nvPr>
        </p:nvSpPr>
        <p:spPr>
          <a:xfrm>
            <a:off x="2684212" y="6642100"/>
            <a:ext cx="5195250" cy="209244"/>
          </a:xfrm>
          <a:prstGeom prst="rect">
            <a:avLst/>
          </a:prstGeom>
        </p:spPr>
        <p:txBody>
          <a:bodyPr vert="horz" lIns="91440" tIns="45720" rIns="91440" bIns="45720" rtlCol="0" anchor="ctr"/>
          <a:lstStyle>
            <a:lvl1pPr algn="ctr">
              <a:defRPr sz="1050">
                <a:solidFill>
                  <a:srgbClr val="FFFFFF"/>
                </a:solidFill>
              </a:defRPr>
            </a:lvl1pPr>
          </a:lstStyle>
          <a:p>
            <a:endParaRPr lang="en-US" dirty="0"/>
          </a:p>
        </p:txBody>
      </p:sp>
      <p:sp>
        <p:nvSpPr>
          <p:cNvPr id="6" name="Slide Number Placeholder 5"/>
          <p:cNvSpPr>
            <a:spLocks noGrp="1"/>
          </p:cNvSpPr>
          <p:nvPr>
            <p:ph type="sldNum" sz="quarter" idx="4"/>
          </p:nvPr>
        </p:nvSpPr>
        <p:spPr>
          <a:xfrm>
            <a:off x="8095931" y="6614363"/>
            <a:ext cx="980506" cy="236982"/>
          </a:xfrm>
          <a:prstGeom prst="rect">
            <a:avLst/>
          </a:prstGeom>
        </p:spPr>
        <p:txBody>
          <a:bodyPr vert="horz" lIns="91440" tIns="45720" rIns="91440" bIns="45720" rtlCol="0" anchor="ctr"/>
          <a:lstStyle>
            <a:lvl1pPr algn="r">
              <a:defRPr sz="1000">
                <a:solidFill>
                  <a:srgbClr val="FFFFFF"/>
                </a:solidFill>
              </a:defRPr>
            </a:lvl1pPr>
          </a:lstStyle>
          <a:p>
            <a:fld id="{191F8B1D-7B11-AC41-BEB4-AE91BA1246E6}" type="slidenum">
              <a:rPr lang="en-US" smtClean="0"/>
              <a:pPr/>
              <a:t>‹#›</a:t>
            </a:fld>
            <a:endParaRPr lang="en-US"/>
          </a:p>
        </p:txBody>
      </p:sp>
      <p:sp>
        <p:nvSpPr>
          <p:cNvPr id="10" name="Rectangle 9"/>
          <p:cNvSpPr>
            <a:spLocks noChangeArrowheads="1"/>
          </p:cNvSpPr>
          <p:nvPr userDrawn="1"/>
        </p:nvSpPr>
        <p:spPr bwMode="auto">
          <a:xfrm>
            <a:off x="0" y="0"/>
            <a:ext cx="9144000" cy="215900"/>
          </a:xfrm>
          <a:prstGeom prst="rect">
            <a:avLst/>
          </a:prstGeom>
          <a:solidFill>
            <a:srgbClr val="6B8550"/>
          </a:solidFill>
          <a:ln>
            <a:noFill/>
          </a:ln>
          <a:effectLst/>
          <a:extLst/>
        </p:spPr>
        <p:txBody>
          <a:bodyPr wrap="none" anchor="ctr"/>
          <a:lstStyle/>
          <a:p>
            <a:pPr>
              <a:defRPr/>
            </a:pPr>
            <a:endParaRPr lang="en-US">
              <a:cs typeface="+mn-cs"/>
            </a:endParaRPr>
          </a:p>
        </p:txBody>
      </p:sp>
    </p:spTree>
    <p:extLst>
      <p:ext uri="{BB962C8B-B14F-4D97-AF65-F5344CB8AC3E}">
        <p14:creationId xmlns:p14="http://schemas.microsoft.com/office/powerpoint/2010/main" val="1926578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1309173"/>
            <a:ext cx="7772400" cy="1470025"/>
          </a:xfrm>
        </p:spPr>
        <p:txBody>
          <a:bodyPr>
            <a:noAutofit/>
          </a:bodyPr>
          <a:lstStyle/>
          <a:p>
            <a:r>
              <a:rPr lang="en-US" sz="3600" dirty="0">
                <a:solidFill>
                  <a:schemeClr val="accent3">
                    <a:lumMod val="75000"/>
                  </a:schemeClr>
                </a:solidFill>
              </a:rPr>
              <a:t/>
            </a:r>
            <a:br>
              <a:rPr lang="en-US" sz="3600" dirty="0">
                <a:solidFill>
                  <a:schemeClr val="accent3">
                    <a:lumMod val="75000"/>
                  </a:schemeClr>
                </a:solidFill>
              </a:rPr>
            </a:br>
            <a:r>
              <a:rPr lang="en-US" sz="3600" dirty="0">
                <a:solidFill>
                  <a:schemeClr val="accent3">
                    <a:lumMod val="75000"/>
                  </a:schemeClr>
                </a:solidFill>
              </a:rPr>
              <a:t> </a:t>
            </a:r>
            <a:r>
              <a:rPr lang="en-US" sz="2800" b="1" dirty="0">
                <a:latin typeface="Times New Roman" panose="02020603050405020304" pitchFamily="18" charset="0"/>
                <a:cs typeface="Times New Roman" panose="02020603050405020304" pitchFamily="18" charset="0"/>
              </a:rPr>
              <a:t>Meta-models for Software Quality and Its Evaluation: A Systematic Literature Review </a:t>
            </a:r>
            <a:r>
              <a:rPr lang="en-US" sz="3600" b="1" dirty="0">
                <a:solidFill>
                  <a:schemeClr val="accent3">
                    <a:lumMod val="75000"/>
                  </a:schemeClr>
                </a:solidFill>
              </a:rPr>
              <a:t/>
            </a:r>
            <a:br>
              <a:rPr lang="en-US" sz="3600" b="1" dirty="0">
                <a:solidFill>
                  <a:schemeClr val="accent3">
                    <a:lumMod val="75000"/>
                  </a:schemeClr>
                </a:solidFill>
              </a:rPr>
            </a:br>
            <a:r>
              <a:rPr lang="en-US" sz="3600" b="1" dirty="0">
                <a:solidFill>
                  <a:schemeClr val="accent3">
                    <a:lumMod val="75000"/>
                  </a:schemeClr>
                </a:solidFill>
              </a:rPr>
              <a:t/>
            </a:r>
            <a:br>
              <a:rPr lang="en-US" sz="3600" b="1" dirty="0">
                <a:solidFill>
                  <a:schemeClr val="accent3">
                    <a:lumMod val="75000"/>
                  </a:schemeClr>
                </a:solidFill>
              </a:rPr>
            </a:br>
            <a:endParaRPr lang="tr-TR" sz="3600" b="1" dirty="0">
              <a:solidFill>
                <a:schemeClr val="accent3">
                  <a:lumMod val="75000"/>
                </a:schemeClr>
              </a:solidFill>
            </a:endParaRPr>
          </a:p>
        </p:txBody>
      </p:sp>
      <p:sp>
        <p:nvSpPr>
          <p:cNvPr id="8" name="Subtitle 2"/>
          <p:cNvSpPr>
            <a:spLocks noGrp="1"/>
          </p:cNvSpPr>
          <p:nvPr>
            <p:ph type="subTitle" idx="1"/>
          </p:nvPr>
        </p:nvSpPr>
        <p:spPr>
          <a:xfrm>
            <a:off x="1198221" y="2290354"/>
            <a:ext cx="6747557" cy="3108960"/>
          </a:xfrm>
        </p:spPr>
        <p:txBody>
          <a:bodyPr>
            <a:noAutofit/>
          </a:bodyPr>
          <a:lstStyle/>
          <a:p>
            <a:endParaRPr lang="tr-TR" sz="2400" dirty="0">
              <a:solidFill>
                <a:schemeClr val="tx1"/>
              </a:solidFill>
              <a:latin typeface="Times New Roman" panose="02020603050405020304" pitchFamily="18" charset="0"/>
              <a:cs typeface="Times New Roman" panose="02020603050405020304" pitchFamily="18" charset="0"/>
            </a:endParaRPr>
          </a:p>
          <a:p>
            <a:r>
              <a:rPr lang="tr-TR" sz="2400" b="1" dirty="0" smtClean="0">
                <a:solidFill>
                  <a:schemeClr val="tx1"/>
                </a:solidFill>
                <a:latin typeface="Times New Roman" panose="02020603050405020304" pitchFamily="18" charset="0"/>
                <a:cs typeface="Times New Roman" panose="02020603050405020304" pitchFamily="18" charset="0"/>
              </a:rPr>
              <a:t>Nebi Yılmaz </a:t>
            </a:r>
            <a:r>
              <a:rPr lang="tr-TR" sz="2400" b="1" dirty="0" err="1" smtClean="0">
                <a:solidFill>
                  <a:schemeClr val="tx1"/>
                </a:solidFill>
                <a:latin typeface="Times New Roman" panose="02020603050405020304" pitchFamily="18" charset="0"/>
                <a:cs typeface="Times New Roman" panose="02020603050405020304" pitchFamily="18" charset="0"/>
              </a:rPr>
              <a:t>and</a:t>
            </a:r>
            <a:r>
              <a:rPr lang="tr-TR" sz="2400" b="1" dirty="0" smtClean="0">
                <a:solidFill>
                  <a:schemeClr val="tx1"/>
                </a:solidFill>
                <a:latin typeface="Times New Roman" panose="02020603050405020304" pitchFamily="18" charset="0"/>
                <a:cs typeface="Times New Roman" panose="02020603050405020304" pitchFamily="18" charset="0"/>
              </a:rPr>
              <a:t> </a:t>
            </a:r>
            <a:r>
              <a:rPr lang="fi-FI" sz="2400" b="1" dirty="0" smtClean="0">
                <a:solidFill>
                  <a:schemeClr val="tx1"/>
                </a:solidFill>
                <a:latin typeface="Times New Roman" panose="02020603050405020304" pitchFamily="18" charset="0"/>
                <a:cs typeface="Times New Roman" panose="02020603050405020304" pitchFamily="18" charset="0"/>
              </a:rPr>
              <a:t>A</a:t>
            </a:r>
            <a:r>
              <a:rPr lang="tr-TR" sz="2400" b="1" dirty="0" err="1" smtClean="0">
                <a:solidFill>
                  <a:schemeClr val="tx1"/>
                </a:solidFill>
                <a:latin typeface="Times New Roman" panose="02020603050405020304" pitchFamily="18" charset="0"/>
                <a:cs typeface="Times New Roman" panose="02020603050405020304" pitchFamily="18" charset="0"/>
              </a:rPr>
              <a:t>yça</a:t>
            </a:r>
            <a:r>
              <a:rPr lang="fi-FI" sz="2400" b="1" dirty="0" smtClean="0">
                <a:solidFill>
                  <a:schemeClr val="tx1"/>
                </a:solidFill>
                <a:latin typeface="Times New Roman" panose="02020603050405020304" pitchFamily="18" charset="0"/>
                <a:cs typeface="Times New Roman" panose="02020603050405020304" pitchFamily="18" charset="0"/>
              </a:rPr>
              <a:t> </a:t>
            </a:r>
            <a:r>
              <a:rPr lang="tr-TR" sz="2400" b="1" dirty="0" err="1" smtClean="0">
                <a:solidFill>
                  <a:schemeClr val="tx1"/>
                </a:solidFill>
                <a:latin typeface="Times New Roman" panose="02020603050405020304" pitchFamily="18" charset="0"/>
                <a:cs typeface="Times New Roman" panose="02020603050405020304" pitchFamily="18" charset="0"/>
              </a:rPr>
              <a:t>Kolukısa</a:t>
            </a:r>
            <a:r>
              <a:rPr lang="tr-TR" sz="2400" b="1" dirty="0" smtClean="0">
                <a:solidFill>
                  <a:schemeClr val="tx1"/>
                </a:solidFill>
                <a:latin typeface="Times New Roman" panose="02020603050405020304" pitchFamily="18" charset="0"/>
                <a:cs typeface="Times New Roman" panose="02020603050405020304" pitchFamily="18" charset="0"/>
              </a:rPr>
              <a:t> Tarhan</a:t>
            </a:r>
            <a:endParaRPr lang="en-US" dirty="0"/>
          </a:p>
          <a:p>
            <a:pPr>
              <a:spcBef>
                <a:spcPts val="0"/>
              </a:spcBef>
            </a:pPr>
            <a:r>
              <a:rPr lang="en-US" dirty="0"/>
              <a:t> </a:t>
            </a:r>
            <a:r>
              <a:rPr lang="en-US" sz="1600" i="1" dirty="0">
                <a:solidFill>
                  <a:schemeClr val="tx1"/>
                </a:solidFill>
                <a:latin typeface="Times New Roman" panose="02020603050405020304" pitchFamily="18" charset="0"/>
                <a:cs typeface="Times New Roman" panose="02020603050405020304" pitchFamily="18" charset="0"/>
              </a:rPr>
              <a:t>Software Engineering Research Group (HUSE), </a:t>
            </a:r>
          </a:p>
          <a:p>
            <a:pPr>
              <a:spcBef>
                <a:spcPts val="0"/>
              </a:spcBef>
            </a:pPr>
            <a:r>
              <a:rPr lang="en-US" sz="1600" i="1" dirty="0" err="1">
                <a:solidFill>
                  <a:schemeClr val="tx1"/>
                </a:solidFill>
                <a:latin typeface="Times New Roman" panose="02020603050405020304" pitchFamily="18" charset="0"/>
                <a:cs typeface="Times New Roman" panose="02020603050405020304" pitchFamily="18" charset="0"/>
              </a:rPr>
              <a:t>Hacettepe</a:t>
            </a:r>
            <a:r>
              <a:rPr lang="en-US" sz="1600" i="1" dirty="0">
                <a:solidFill>
                  <a:schemeClr val="tx1"/>
                </a:solidFill>
                <a:latin typeface="Times New Roman" panose="02020603050405020304" pitchFamily="18" charset="0"/>
                <a:cs typeface="Times New Roman" panose="02020603050405020304" pitchFamily="18" charset="0"/>
              </a:rPr>
              <a:t> University Computer Engineering Department, Ankara, Turkey {</a:t>
            </a:r>
            <a:r>
              <a:rPr lang="en-US" sz="1600" i="1" dirty="0" err="1">
                <a:solidFill>
                  <a:schemeClr val="tx1"/>
                </a:solidFill>
                <a:latin typeface="Times New Roman" panose="02020603050405020304" pitchFamily="18" charset="0"/>
                <a:cs typeface="Times New Roman" panose="02020603050405020304" pitchFamily="18" charset="0"/>
              </a:rPr>
              <a:t>yilmaz</a:t>
            </a:r>
            <a:r>
              <a:rPr lang="en-US" sz="1600" i="1" dirty="0">
                <a:solidFill>
                  <a:schemeClr val="tx1"/>
                </a:solidFill>
                <a:latin typeface="Times New Roman" panose="02020603050405020304" pitchFamily="18" charset="0"/>
                <a:cs typeface="Times New Roman" panose="02020603050405020304" pitchFamily="18" charset="0"/>
              </a:rPr>
              <a:t>, </a:t>
            </a:r>
            <a:r>
              <a:rPr lang="en-US" sz="1600" i="1" dirty="0" err="1">
                <a:solidFill>
                  <a:schemeClr val="tx1"/>
                </a:solidFill>
                <a:latin typeface="Times New Roman" panose="02020603050405020304" pitchFamily="18" charset="0"/>
                <a:cs typeface="Times New Roman" panose="02020603050405020304" pitchFamily="18" charset="0"/>
              </a:rPr>
              <a:t>atarhan</a:t>
            </a:r>
            <a:r>
              <a:rPr lang="en-US" sz="1600" i="1" dirty="0">
                <a:solidFill>
                  <a:schemeClr val="tx1"/>
                </a:solidFill>
                <a:latin typeface="Times New Roman" panose="02020603050405020304" pitchFamily="18" charset="0"/>
                <a:cs typeface="Times New Roman" panose="02020603050405020304" pitchFamily="18" charset="0"/>
              </a:rPr>
              <a:t>}@cs.hacettepe.edu.tr </a:t>
            </a:r>
            <a:endParaRPr lang="tr-TR" sz="1600" i="1"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3190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a:solidFill>
                  <a:schemeClr val="accent3">
                    <a:lumMod val="75000"/>
                  </a:schemeClr>
                </a:solidFill>
                <a:latin typeface="Times New Roman" panose="02020603050405020304" pitchFamily="18" charset="0"/>
                <a:cs typeface="Times New Roman" panose="02020603050405020304" pitchFamily="18" charset="0"/>
              </a:rPr>
              <a:t>Research</a:t>
            </a:r>
            <a:r>
              <a:rPr lang="tr-TR" b="1" dirty="0">
                <a:solidFill>
                  <a:schemeClr val="accent3">
                    <a:lumMod val="75000"/>
                  </a:schemeClr>
                </a:solidFill>
                <a:latin typeface="Times New Roman" panose="02020603050405020304" pitchFamily="18" charset="0"/>
                <a:cs typeface="Times New Roman" panose="02020603050405020304" pitchFamily="18" charset="0"/>
              </a:rPr>
              <a:t> </a:t>
            </a:r>
            <a:r>
              <a:rPr lang="tr-TR" b="1" dirty="0" err="1">
                <a:solidFill>
                  <a:schemeClr val="accent3">
                    <a:lumMod val="75000"/>
                  </a:schemeClr>
                </a:solidFill>
                <a:latin typeface="Times New Roman" panose="02020603050405020304" pitchFamily="18" charset="0"/>
                <a:cs typeface="Times New Roman" panose="02020603050405020304" pitchFamily="18" charset="0"/>
              </a:rPr>
              <a:t>Method</a:t>
            </a:r>
            <a:r>
              <a:rPr lang="tr-TR" sz="6000" b="1" dirty="0">
                <a:solidFill>
                  <a:schemeClr val="accent3">
                    <a:lumMod val="75000"/>
                  </a:schemeClr>
                </a:solidFill>
                <a:latin typeface="Times New Roman" panose="02020603050405020304" pitchFamily="18" charset="0"/>
                <a:cs typeface="Times New Roman" panose="02020603050405020304" pitchFamily="18" charset="0"/>
              </a:rPr>
              <a:t/>
            </a:r>
            <a:br>
              <a:rPr lang="tr-TR" sz="6000" b="1" dirty="0">
                <a:solidFill>
                  <a:schemeClr val="accent3">
                    <a:lumMod val="75000"/>
                  </a:schemeClr>
                </a:solidFill>
                <a:latin typeface="Times New Roman" panose="02020603050405020304" pitchFamily="18" charset="0"/>
                <a:cs typeface="Times New Roman" panose="02020603050405020304" pitchFamily="18" charset="0"/>
              </a:rPr>
            </a:br>
            <a:r>
              <a:rPr lang="en-US" sz="2700" b="1" dirty="0">
                <a:solidFill>
                  <a:schemeClr val="accent3">
                    <a:lumMod val="75000"/>
                  </a:schemeClr>
                </a:solidFill>
                <a:latin typeface="Times New Roman" panose="02020603050405020304" pitchFamily="18" charset="0"/>
                <a:cs typeface="Times New Roman" panose="02020603050405020304" pitchFamily="18" charset="0"/>
              </a:rPr>
              <a:t>Research Questions of </a:t>
            </a:r>
            <a:r>
              <a:rPr lang="en-US" sz="2700" b="1" dirty="0" smtClean="0">
                <a:solidFill>
                  <a:schemeClr val="accent3">
                    <a:lumMod val="75000"/>
                  </a:schemeClr>
                </a:solidFill>
                <a:latin typeface="Times New Roman" panose="02020603050405020304" pitchFamily="18" charset="0"/>
                <a:cs typeface="Times New Roman" panose="02020603050405020304" pitchFamily="18" charset="0"/>
              </a:rPr>
              <a:t>SLR</a:t>
            </a:r>
            <a:r>
              <a:rPr lang="tr-TR" sz="2700" b="1" dirty="0" smtClean="0">
                <a:solidFill>
                  <a:schemeClr val="accent3">
                    <a:lumMod val="75000"/>
                  </a:schemeClr>
                </a:solidFill>
                <a:latin typeface="Times New Roman" panose="02020603050405020304" pitchFamily="18" charset="0"/>
                <a:cs typeface="Times New Roman" panose="02020603050405020304" pitchFamily="18" charset="0"/>
              </a:rPr>
              <a:t> (</a:t>
            </a:r>
            <a:r>
              <a:rPr lang="tr-TR" sz="2700" b="1" dirty="0" err="1" smtClean="0">
                <a:solidFill>
                  <a:schemeClr val="accent3">
                    <a:lumMod val="75000"/>
                  </a:schemeClr>
                </a:solidFill>
                <a:latin typeface="Times New Roman" panose="02020603050405020304" pitchFamily="18" charset="0"/>
                <a:cs typeface="Times New Roman" panose="02020603050405020304" pitchFamily="18" charset="0"/>
              </a:rPr>
              <a:t>cont</a:t>
            </a:r>
            <a:r>
              <a:rPr lang="tr-TR" sz="2700" b="1" dirty="0" smtClean="0">
                <a:solidFill>
                  <a:schemeClr val="accent3">
                    <a:lumMod val="75000"/>
                  </a:schemeClr>
                </a:solidFill>
                <a:latin typeface="Times New Roman" panose="02020603050405020304" pitchFamily="18" charset="0"/>
                <a:cs typeface="Times New Roman" panose="02020603050405020304" pitchFamily="18" charset="0"/>
              </a:rPr>
              <a:t>.)</a:t>
            </a:r>
            <a:endParaRPr lang="en-US" sz="27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57200" y="1669961"/>
            <a:ext cx="8229600" cy="4251868"/>
          </a:xfrm>
        </p:spPr>
        <p:txBody>
          <a:bodyPr>
            <a:normAutofit/>
          </a:bodyPr>
          <a:lstStyle/>
          <a:p>
            <a:endParaRPr lang="tr-TR" sz="1600" dirty="0" smtClean="0"/>
          </a:p>
          <a:p>
            <a:endParaRPr lang="en-US" sz="2000" dirty="0" smtClean="0"/>
          </a:p>
          <a:p>
            <a:endParaRPr lang="en-US" sz="2800" dirty="0"/>
          </a:p>
        </p:txBody>
      </p:sp>
      <p:sp>
        <p:nvSpPr>
          <p:cNvPr id="7" name="Metin kutusu 6"/>
          <p:cNvSpPr txBox="1"/>
          <p:nvPr/>
        </p:nvSpPr>
        <p:spPr>
          <a:xfrm>
            <a:off x="-70960" y="-92590"/>
            <a:ext cx="1685654" cy="369332"/>
          </a:xfrm>
          <a:prstGeom prst="rect">
            <a:avLst/>
          </a:prstGeom>
          <a:noFill/>
        </p:spPr>
        <p:txBody>
          <a:bodyPr wrap="none" rtlCol="0">
            <a:spAutoFit/>
          </a:bodyPr>
          <a:lstStyle/>
          <a:p>
            <a:r>
              <a:rPr lang="tr-TR" dirty="0">
                <a:solidFill>
                  <a:schemeClr val="bg1"/>
                </a:solidFill>
              </a:rPr>
              <a:t> </a:t>
            </a:r>
            <a:r>
              <a:rPr lang="tr-TR" dirty="0" smtClean="0">
                <a:solidFill>
                  <a:schemeClr val="bg1"/>
                </a:solidFill>
              </a:rPr>
              <a:t>1. </a:t>
            </a:r>
            <a:r>
              <a:rPr lang="tr-TR" dirty="0" err="1" smtClean="0">
                <a:solidFill>
                  <a:schemeClr val="bg1"/>
                </a:solidFill>
              </a:rPr>
              <a:t>Introduction</a:t>
            </a:r>
            <a:r>
              <a:rPr lang="tr-TR" dirty="0" smtClean="0">
                <a:solidFill>
                  <a:schemeClr val="bg1"/>
                </a:solidFill>
              </a:rPr>
              <a:t> </a:t>
            </a:r>
            <a:endParaRPr lang="en-US" dirty="0">
              <a:solidFill>
                <a:schemeClr val="bg1"/>
              </a:solidFill>
            </a:endParaRPr>
          </a:p>
        </p:txBody>
      </p:sp>
      <p:graphicFrame>
        <p:nvGraphicFramePr>
          <p:cNvPr id="9" name="Tablo 8"/>
          <p:cNvGraphicFramePr>
            <a:graphicFrameLocks noGrp="1"/>
          </p:cNvGraphicFramePr>
          <p:nvPr>
            <p:extLst>
              <p:ext uri="{D42A27DB-BD31-4B8C-83A1-F6EECF244321}">
                <p14:modId xmlns:p14="http://schemas.microsoft.com/office/powerpoint/2010/main" val="3858874073"/>
              </p:ext>
            </p:extLst>
          </p:nvPr>
        </p:nvGraphicFramePr>
        <p:xfrm>
          <a:off x="566057" y="1910284"/>
          <a:ext cx="7741919" cy="3216786"/>
        </p:xfrm>
        <a:graphic>
          <a:graphicData uri="http://schemas.openxmlformats.org/drawingml/2006/table">
            <a:tbl>
              <a:tblPr>
                <a:tableStyleId>{5940675A-B579-460E-94D1-54222C63F5DA}</a:tableStyleId>
              </a:tblPr>
              <a:tblGrid>
                <a:gridCol w="952354">
                  <a:extLst>
                    <a:ext uri="{9D8B030D-6E8A-4147-A177-3AD203B41FA5}">
                      <a16:colId xmlns:a16="http://schemas.microsoft.com/office/drawing/2014/main" val="2733674002"/>
                    </a:ext>
                  </a:extLst>
                </a:gridCol>
                <a:gridCol w="6789565">
                  <a:extLst>
                    <a:ext uri="{9D8B030D-6E8A-4147-A177-3AD203B41FA5}">
                      <a16:colId xmlns:a16="http://schemas.microsoft.com/office/drawing/2014/main" val="665059212"/>
                    </a:ext>
                  </a:extLst>
                </a:gridCol>
              </a:tblGrid>
              <a:tr h="233911">
                <a:tc>
                  <a:txBody>
                    <a:bodyPr/>
                    <a:lstStyle/>
                    <a:p>
                      <a:pPr indent="144145" algn="l" hangingPunct="0">
                        <a:lnSpc>
                          <a:spcPts val="1200"/>
                        </a:lnSpc>
                        <a:spcAft>
                          <a:spcPts val="0"/>
                        </a:spcAft>
                      </a:pPr>
                      <a:r>
                        <a:rPr lang="en-US" sz="1300" b="1" dirty="0">
                          <a:effectLst/>
                          <a:latin typeface="+mj-lt"/>
                          <a:cs typeface="Times New Roman" panose="02020603050405020304" pitchFamily="18" charset="0"/>
                        </a:rPr>
                        <a:t>RQ#</a:t>
                      </a:r>
                      <a:endParaRPr lang="en-US" sz="1300" b="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300" b="1" dirty="0">
                          <a:effectLst/>
                          <a:latin typeface="+mj-lt"/>
                          <a:cs typeface="Times New Roman" panose="02020603050405020304" pitchFamily="18" charset="0"/>
                        </a:rPr>
                        <a:t>Description</a:t>
                      </a:r>
                      <a:endParaRPr lang="en-US" sz="1300" b="1"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1447476427"/>
                  </a:ext>
                </a:extLst>
              </a:tr>
              <a:tr h="337748">
                <a:tc>
                  <a:txBody>
                    <a:bodyPr/>
                    <a:lstStyle/>
                    <a:p>
                      <a:pPr indent="144145" algn="l" hangingPunct="0">
                        <a:lnSpc>
                          <a:spcPts val="1200"/>
                        </a:lnSpc>
                        <a:spcAft>
                          <a:spcPts val="0"/>
                        </a:spcAft>
                      </a:pPr>
                      <a:r>
                        <a:rPr lang="en-US" sz="1300" b="1" i="1" dirty="0">
                          <a:effectLst/>
                          <a:latin typeface="+mj-lt"/>
                          <a:cs typeface="Times New Roman" panose="02020603050405020304" pitchFamily="18" charset="0"/>
                        </a:rPr>
                        <a:t>RQ.4</a:t>
                      </a:r>
                      <a:endParaRPr lang="en-US" sz="1300" b="1" i="1" dirty="0">
                        <a:effectLst/>
                        <a:latin typeface="+mj-lt"/>
                        <a:ea typeface="Times New Roman" panose="02020603050405020304" pitchFamily="18" charset="0"/>
                        <a:cs typeface="Times New Roman" panose="02020603050405020304" pitchFamily="18" charset="0"/>
                      </a:endParaRPr>
                    </a:p>
                  </a:txBody>
                  <a:tcPr marL="26401" marR="26401" marT="0" marB="0" anchor="ctr">
                    <a:solidFill>
                      <a:schemeClr val="bg2"/>
                    </a:solidFill>
                  </a:tcPr>
                </a:tc>
                <a:tc>
                  <a:txBody>
                    <a:bodyPr/>
                    <a:lstStyle/>
                    <a:p>
                      <a:pPr indent="144145" algn="l" hangingPunct="0">
                        <a:lnSpc>
                          <a:spcPts val="1200"/>
                        </a:lnSpc>
                        <a:spcAft>
                          <a:spcPts val="0"/>
                        </a:spcAft>
                      </a:pPr>
                      <a:r>
                        <a:rPr lang="en-US" sz="1300" b="1" i="1" dirty="0">
                          <a:effectLst/>
                          <a:latin typeface="+mj-lt"/>
                          <a:cs typeface="Times New Roman" panose="02020603050405020304" pitchFamily="18" charset="0"/>
                        </a:rPr>
                        <a:t>How is the meta-model structured?</a:t>
                      </a:r>
                      <a:endParaRPr lang="en-US" sz="1300" b="1" i="1" dirty="0">
                        <a:effectLst/>
                        <a:latin typeface="+mj-lt"/>
                        <a:ea typeface="Times New Roman" panose="02020603050405020304" pitchFamily="18" charset="0"/>
                        <a:cs typeface="Times New Roman" panose="02020603050405020304" pitchFamily="18" charset="0"/>
                      </a:endParaRPr>
                    </a:p>
                  </a:txBody>
                  <a:tcPr marL="26401" marR="26401" marT="0" marB="0" anchor="ctr">
                    <a:solidFill>
                      <a:schemeClr val="bg2"/>
                    </a:solidFill>
                  </a:tcPr>
                </a:tc>
                <a:extLst>
                  <a:ext uri="{0D108BD9-81ED-4DB2-BD59-A6C34878D82A}">
                    <a16:rowId xmlns:a16="http://schemas.microsoft.com/office/drawing/2014/main" val="2760833761"/>
                  </a:ext>
                </a:extLst>
              </a:tr>
              <a:tr h="277868">
                <a:tc>
                  <a:txBody>
                    <a:bodyPr/>
                    <a:lstStyle/>
                    <a:p>
                      <a:pPr indent="144145" algn="r" hangingPunct="0">
                        <a:lnSpc>
                          <a:spcPts val="1200"/>
                        </a:lnSpc>
                        <a:spcAft>
                          <a:spcPts val="0"/>
                        </a:spcAft>
                      </a:pPr>
                      <a:r>
                        <a:rPr lang="en-US" sz="1200" i="1" dirty="0">
                          <a:effectLst/>
                          <a:latin typeface="+mj-lt"/>
                          <a:cs typeface="Times New Roman" panose="02020603050405020304" pitchFamily="18" charset="0"/>
                        </a:rPr>
                        <a:t>     RQ.4.1</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Is there a specific structure of the meta-model? If yes, what is it? (e.g. hierarchical)</a:t>
                      </a:r>
                      <a:endParaRPr lang="en-US" sz="1200"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2639455710"/>
                  </a:ext>
                </a:extLst>
              </a:tr>
              <a:tr h="277868">
                <a:tc>
                  <a:txBody>
                    <a:bodyPr/>
                    <a:lstStyle/>
                    <a:p>
                      <a:pPr indent="144145" algn="r" hangingPunct="0">
                        <a:lnSpc>
                          <a:spcPts val="1200"/>
                        </a:lnSpc>
                        <a:spcAft>
                          <a:spcPts val="0"/>
                        </a:spcAft>
                      </a:pPr>
                      <a:r>
                        <a:rPr lang="en-US" sz="1200" i="1">
                          <a:effectLst/>
                          <a:latin typeface="+mj-lt"/>
                          <a:cs typeface="Times New Roman" panose="02020603050405020304" pitchFamily="18" charset="0"/>
                        </a:rPr>
                        <a:t>     RQ.4.2</a:t>
                      </a:r>
                      <a:endParaRPr lang="en-US" sz="1200" i="1">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marL="0" marR="0" indent="144145" algn="l" defTabSz="457200" rtl="0" eaLnBrk="1" fontAlgn="auto" latinLnBrk="0" hangingPunct="0">
                        <a:lnSpc>
                          <a:spcPts val="1200"/>
                        </a:lnSpc>
                        <a:spcBef>
                          <a:spcPts val="0"/>
                        </a:spcBef>
                        <a:spcAft>
                          <a:spcPts val="0"/>
                        </a:spcAft>
                        <a:buClrTx/>
                        <a:buSzTx/>
                        <a:buFontTx/>
                        <a:buNone/>
                        <a:tabLst/>
                        <a:defRPr/>
                      </a:pPr>
                      <a:r>
                        <a:rPr lang="en-US" sz="1200" dirty="0" smtClean="0">
                          <a:effectLst/>
                          <a:latin typeface="+mj-lt"/>
                          <a:cs typeface="Times New Roman" panose="02020603050405020304" pitchFamily="18" charset="0"/>
                        </a:rPr>
                        <a:t>Is the meta-model structured to define/include new quality models in evaluation?</a:t>
                      </a:r>
                      <a:endParaRPr lang="en-US" sz="1200" dirty="0" smtClean="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2462925301"/>
                  </a:ext>
                </a:extLst>
              </a:tr>
              <a:tr h="277868">
                <a:tc>
                  <a:txBody>
                    <a:bodyPr/>
                    <a:lstStyle/>
                    <a:p>
                      <a:pPr indent="144145" algn="r" hangingPunct="0">
                        <a:lnSpc>
                          <a:spcPts val="1200"/>
                        </a:lnSpc>
                        <a:spcAft>
                          <a:spcPts val="0"/>
                        </a:spcAft>
                      </a:pPr>
                      <a:r>
                        <a:rPr lang="en-US" sz="1200" i="1" dirty="0">
                          <a:effectLst/>
                          <a:latin typeface="+mj-lt"/>
                          <a:cs typeface="Times New Roman" panose="02020603050405020304" pitchFamily="18" charset="0"/>
                        </a:rPr>
                        <a:t>     RQ.4.3</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200" dirty="0" smtClean="0">
                          <a:effectLst/>
                          <a:latin typeface="+mj-lt"/>
                          <a:cs typeface="Times New Roman" panose="02020603050405020304" pitchFamily="18" charset="0"/>
                        </a:rPr>
                        <a:t>What are the entities defined in the meta-model?</a:t>
                      </a:r>
                      <a:endParaRPr lang="en-US" sz="1200"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2949590216"/>
                  </a:ext>
                </a:extLst>
              </a:tr>
              <a:tr h="445890">
                <a:tc>
                  <a:txBody>
                    <a:bodyPr/>
                    <a:lstStyle/>
                    <a:p>
                      <a:pPr indent="144145" algn="l" hangingPunct="0">
                        <a:lnSpc>
                          <a:spcPts val="1200"/>
                        </a:lnSpc>
                        <a:spcAft>
                          <a:spcPts val="0"/>
                        </a:spcAft>
                      </a:pPr>
                      <a:r>
                        <a:rPr lang="en-US" sz="1300" b="1" i="1" dirty="0">
                          <a:effectLst/>
                          <a:latin typeface="+mj-lt"/>
                          <a:cs typeface="Times New Roman" panose="02020603050405020304" pitchFamily="18" charset="0"/>
                        </a:rPr>
                        <a:t>RQ.5</a:t>
                      </a:r>
                      <a:endParaRPr lang="en-US" sz="1300" b="1" i="1" dirty="0">
                        <a:effectLst/>
                        <a:latin typeface="+mj-lt"/>
                        <a:ea typeface="Times New Roman" panose="02020603050405020304" pitchFamily="18" charset="0"/>
                        <a:cs typeface="Times New Roman" panose="02020603050405020304" pitchFamily="18" charset="0"/>
                      </a:endParaRPr>
                    </a:p>
                  </a:txBody>
                  <a:tcPr marL="26401" marR="26401" marT="0" marB="0" anchor="ctr">
                    <a:solidFill>
                      <a:schemeClr val="bg2"/>
                    </a:solidFill>
                  </a:tcPr>
                </a:tc>
                <a:tc>
                  <a:txBody>
                    <a:bodyPr/>
                    <a:lstStyle/>
                    <a:p>
                      <a:pPr indent="144145" algn="l" hangingPunct="0">
                        <a:lnSpc>
                          <a:spcPts val="1200"/>
                        </a:lnSpc>
                        <a:spcAft>
                          <a:spcPts val="0"/>
                        </a:spcAft>
                      </a:pPr>
                      <a:r>
                        <a:rPr lang="en-US" sz="1300" b="1" i="1" dirty="0">
                          <a:effectLst/>
                          <a:latin typeface="+mj-lt"/>
                          <a:cs typeface="Times New Roman" panose="02020603050405020304" pitchFamily="18" charset="0"/>
                        </a:rPr>
                        <a:t>What are the means of data acquisition as defined in the meta-model? (e.g. manual entry, batch import, automatic transfer from other repositories)</a:t>
                      </a:r>
                      <a:endParaRPr lang="en-US" sz="1300" b="1" i="1" dirty="0">
                        <a:effectLst/>
                        <a:latin typeface="+mj-lt"/>
                        <a:ea typeface="Times New Roman" panose="02020603050405020304" pitchFamily="18" charset="0"/>
                        <a:cs typeface="Times New Roman" panose="02020603050405020304" pitchFamily="18" charset="0"/>
                      </a:endParaRPr>
                    </a:p>
                  </a:txBody>
                  <a:tcPr marL="26401" marR="26401" marT="0" marB="0" anchor="ctr">
                    <a:solidFill>
                      <a:schemeClr val="bg2"/>
                    </a:solidFill>
                  </a:tcPr>
                </a:tc>
                <a:extLst>
                  <a:ext uri="{0D108BD9-81ED-4DB2-BD59-A6C34878D82A}">
                    <a16:rowId xmlns:a16="http://schemas.microsoft.com/office/drawing/2014/main" val="2452642371"/>
                  </a:ext>
                </a:extLst>
              </a:tr>
              <a:tr h="461554">
                <a:tc>
                  <a:txBody>
                    <a:bodyPr/>
                    <a:lstStyle/>
                    <a:p>
                      <a:pPr indent="144145" algn="l" hangingPunct="0">
                        <a:lnSpc>
                          <a:spcPts val="1200"/>
                        </a:lnSpc>
                        <a:spcAft>
                          <a:spcPts val="0"/>
                        </a:spcAft>
                      </a:pPr>
                      <a:r>
                        <a:rPr lang="en-US" sz="1300" b="1" i="1" dirty="0">
                          <a:effectLst/>
                          <a:latin typeface="+mj-lt"/>
                          <a:cs typeface="Times New Roman" panose="02020603050405020304" pitchFamily="18" charset="0"/>
                        </a:rPr>
                        <a:t>RQ.6</a:t>
                      </a:r>
                      <a:endParaRPr lang="en-US" sz="1300" b="1" i="1" dirty="0">
                        <a:effectLst/>
                        <a:latin typeface="+mj-lt"/>
                        <a:ea typeface="Times New Roman" panose="02020603050405020304" pitchFamily="18" charset="0"/>
                        <a:cs typeface="Times New Roman" panose="02020603050405020304" pitchFamily="18" charset="0"/>
                      </a:endParaRPr>
                    </a:p>
                  </a:txBody>
                  <a:tcPr marL="26401" marR="26401" marT="0" marB="0" anchor="ctr">
                    <a:solidFill>
                      <a:schemeClr val="bg2"/>
                    </a:solidFill>
                  </a:tcPr>
                </a:tc>
                <a:tc>
                  <a:txBody>
                    <a:bodyPr/>
                    <a:lstStyle/>
                    <a:p>
                      <a:pPr indent="144145" algn="l" hangingPunct="0">
                        <a:lnSpc>
                          <a:spcPts val="1200"/>
                        </a:lnSpc>
                        <a:spcAft>
                          <a:spcPts val="0"/>
                        </a:spcAft>
                      </a:pPr>
                      <a:r>
                        <a:rPr lang="en-US" sz="1300" b="1" i="1" dirty="0">
                          <a:effectLst/>
                          <a:latin typeface="+mj-lt"/>
                          <a:cs typeface="Times New Roman" panose="02020603050405020304" pitchFamily="18" charset="0"/>
                        </a:rPr>
                        <a:t>Has the meta-model been validated? If yes, what was the method of validation? (e.g. case study, literature mapping, peer review)</a:t>
                      </a:r>
                      <a:endParaRPr lang="en-US" sz="1300" b="1" i="1" dirty="0">
                        <a:effectLst/>
                        <a:latin typeface="+mj-lt"/>
                        <a:ea typeface="Times New Roman" panose="02020603050405020304" pitchFamily="18" charset="0"/>
                        <a:cs typeface="Times New Roman" panose="02020603050405020304" pitchFamily="18" charset="0"/>
                      </a:endParaRPr>
                    </a:p>
                  </a:txBody>
                  <a:tcPr marL="26401" marR="26401" marT="0" marB="0" anchor="ctr">
                    <a:solidFill>
                      <a:schemeClr val="bg2"/>
                    </a:solidFill>
                  </a:tcPr>
                </a:tc>
                <a:extLst>
                  <a:ext uri="{0D108BD9-81ED-4DB2-BD59-A6C34878D82A}">
                    <a16:rowId xmlns:a16="http://schemas.microsoft.com/office/drawing/2014/main" val="596726518"/>
                  </a:ext>
                </a:extLst>
              </a:tr>
              <a:tr h="348343">
                <a:tc>
                  <a:txBody>
                    <a:bodyPr/>
                    <a:lstStyle/>
                    <a:p>
                      <a:pPr indent="144145" algn="l" hangingPunct="0">
                        <a:lnSpc>
                          <a:spcPts val="1200"/>
                        </a:lnSpc>
                        <a:spcAft>
                          <a:spcPts val="0"/>
                        </a:spcAft>
                      </a:pPr>
                      <a:r>
                        <a:rPr lang="en-US" sz="1300" b="1" i="1" dirty="0">
                          <a:effectLst/>
                          <a:latin typeface="+mj-lt"/>
                          <a:cs typeface="Times New Roman" panose="02020603050405020304" pitchFamily="18" charset="0"/>
                        </a:rPr>
                        <a:t>RQ.7</a:t>
                      </a:r>
                      <a:endParaRPr lang="en-US" sz="1300" b="1" i="1" dirty="0">
                        <a:effectLst/>
                        <a:latin typeface="+mj-lt"/>
                        <a:ea typeface="Times New Roman" panose="02020603050405020304" pitchFamily="18" charset="0"/>
                        <a:cs typeface="Times New Roman" panose="02020603050405020304" pitchFamily="18" charset="0"/>
                      </a:endParaRPr>
                    </a:p>
                  </a:txBody>
                  <a:tcPr marL="26401" marR="26401" marT="0" marB="0" anchor="ctr">
                    <a:solidFill>
                      <a:schemeClr val="bg2"/>
                    </a:solidFill>
                  </a:tcPr>
                </a:tc>
                <a:tc>
                  <a:txBody>
                    <a:bodyPr/>
                    <a:lstStyle/>
                    <a:p>
                      <a:pPr indent="144145" algn="l" hangingPunct="0">
                        <a:lnSpc>
                          <a:spcPts val="1200"/>
                        </a:lnSpc>
                        <a:spcAft>
                          <a:spcPts val="0"/>
                        </a:spcAft>
                      </a:pPr>
                      <a:r>
                        <a:rPr lang="en-US" sz="1300" b="1" i="1" dirty="0">
                          <a:effectLst/>
                          <a:latin typeface="+mj-lt"/>
                          <a:cs typeface="Times New Roman" panose="02020603050405020304" pitchFamily="18" charset="0"/>
                        </a:rPr>
                        <a:t>How was the meta-model developed?</a:t>
                      </a:r>
                      <a:endParaRPr lang="en-US" sz="1300" b="1" i="1" dirty="0">
                        <a:effectLst/>
                        <a:latin typeface="+mj-lt"/>
                        <a:ea typeface="Times New Roman" panose="02020603050405020304" pitchFamily="18" charset="0"/>
                        <a:cs typeface="Times New Roman" panose="02020603050405020304" pitchFamily="18" charset="0"/>
                      </a:endParaRPr>
                    </a:p>
                  </a:txBody>
                  <a:tcPr marL="26401" marR="26401" marT="0" marB="0" anchor="ctr">
                    <a:solidFill>
                      <a:schemeClr val="bg2"/>
                    </a:solidFill>
                  </a:tcPr>
                </a:tc>
                <a:extLst>
                  <a:ext uri="{0D108BD9-81ED-4DB2-BD59-A6C34878D82A}">
                    <a16:rowId xmlns:a16="http://schemas.microsoft.com/office/drawing/2014/main" val="385504635"/>
                  </a:ext>
                </a:extLst>
              </a:tr>
              <a:tr h="277868">
                <a:tc>
                  <a:txBody>
                    <a:bodyPr/>
                    <a:lstStyle/>
                    <a:p>
                      <a:pPr indent="144145" algn="r" hangingPunct="0">
                        <a:lnSpc>
                          <a:spcPts val="1200"/>
                        </a:lnSpc>
                        <a:spcAft>
                          <a:spcPts val="0"/>
                        </a:spcAft>
                      </a:pPr>
                      <a:r>
                        <a:rPr lang="en-US" sz="1200" i="1" dirty="0">
                          <a:effectLst/>
                          <a:latin typeface="+mj-lt"/>
                          <a:cs typeface="Times New Roman" panose="02020603050405020304" pitchFamily="18" charset="0"/>
                        </a:rPr>
                        <a:t>     RQ.7.1</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Was there a research method employed for development? If yes, what was it?</a:t>
                      </a:r>
                      <a:endParaRPr lang="en-US" sz="1200"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4183301126"/>
                  </a:ext>
                </a:extLst>
              </a:tr>
              <a:tr h="277868">
                <a:tc>
                  <a:txBody>
                    <a:bodyPr/>
                    <a:lstStyle/>
                    <a:p>
                      <a:pPr indent="144145" algn="r" hangingPunct="0">
                        <a:lnSpc>
                          <a:spcPts val="1200"/>
                        </a:lnSpc>
                        <a:spcAft>
                          <a:spcPts val="0"/>
                        </a:spcAft>
                      </a:pPr>
                      <a:r>
                        <a:rPr lang="en-US" sz="1200" i="1" dirty="0">
                          <a:effectLst/>
                          <a:latin typeface="+mj-lt"/>
                          <a:cs typeface="Times New Roman" panose="02020603050405020304" pitchFamily="18" charset="0"/>
                        </a:rPr>
                        <a:t>     RQ.7.2</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What were the challenges faced in developing the meta-model?</a:t>
                      </a:r>
                      <a:endParaRPr lang="en-US" sz="1200"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1166126145"/>
                  </a:ext>
                </a:extLst>
              </a:tr>
            </a:tbl>
          </a:graphicData>
        </a:graphic>
      </p:graphicFrame>
    </p:spTree>
    <p:extLst>
      <p:ext uri="{BB962C8B-B14F-4D97-AF65-F5344CB8AC3E}">
        <p14:creationId xmlns:p14="http://schemas.microsoft.com/office/powerpoint/2010/main" val="41993835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lvl="1" algn="ctr" defTabSz="457200" rtl="0">
              <a:spcBef>
                <a:spcPct val="0"/>
              </a:spcBef>
            </a:pPr>
            <a:r>
              <a:rPr lang="tr-TR" sz="4000" b="1" dirty="0" err="1">
                <a:solidFill>
                  <a:schemeClr val="accent3">
                    <a:lumMod val="75000"/>
                  </a:schemeClr>
                </a:solidFill>
                <a:latin typeface="Times New Roman" panose="02020603050405020304" pitchFamily="18" charset="0"/>
                <a:cs typeface="Times New Roman" panose="02020603050405020304" pitchFamily="18" charset="0"/>
              </a:rPr>
              <a:t>Research</a:t>
            </a:r>
            <a:r>
              <a:rPr lang="tr-TR" sz="4000" b="1" dirty="0">
                <a:solidFill>
                  <a:schemeClr val="accent3">
                    <a:lumMod val="75000"/>
                  </a:schemeClr>
                </a:solidFill>
                <a:latin typeface="Times New Roman" panose="02020603050405020304" pitchFamily="18" charset="0"/>
                <a:cs typeface="Times New Roman" panose="02020603050405020304" pitchFamily="18" charset="0"/>
              </a:rPr>
              <a:t> </a:t>
            </a:r>
            <a:r>
              <a:rPr lang="tr-TR" sz="4000" b="1" dirty="0" err="1">
                <a:solidFill>
                  <a:schemeClr val="accent3">
                    <a:lumMod val="75000"/>
                  </a:schemeClr>
                </a:solidFill>
                <a:latin typeface="Times New Roman" panose="02020603050405020304" pitchFamily="18" charset="0"/>
                <a:cs typeface="Times New Roman" panose="02020603050405020304" pitchFamily="18" charset="0"/>
              </a:rPr>
              <a:t>Method</a:t>
            </a:r>
            <a:r>
              <a:rPr lang="tr-TR" sz="4800" b="1" dirty="0">
                <a:solidFill>
                  <a:schemeClr val="accent3">
                    <a:lumMod val="75000"/>
                  </a:schemeClr>
                </a:solidFill>
                <a:latin typeface="Times New Roman" panose="02020603050405020304" pitchFamily="18" charset="0"/>
                <a:cs typeface="Times New Roman" panose="02020603050405020304" pitchFamily="18" charset="0"/>
              </a:rPr>
              <a:t/>
            </a:r>
            <a:br>
              <a:rPr lang="tr-TR" sz="4800" b="1" dirty="0">
                <a:solidFill>
                  <a:schemeClr val="accent3">
                    <a:lumMod val="75000"/>
                  </a:schemeClr>
                </a:solidFill>
                <a:latin typeface="Times New Roman" panose="02020603050405020304" pitchFamily="18" charset="0"/>
                <a:cs typeface="Times New Roman" panose="02020603050405020304" pitchFamily="18" charset="0"/>
              </a:rPr>
            </a:br>
            <a:r>
              <a:rPr lang="en-US" sz="2400" b="1" dirty="0">
                <a:solidFill>
                  <a:schemeClr val="accent3">
                    <a:lumMod val="75000"/>
                  </a:schemeClr>
                </a:solidFill>
                <a:latin typeface="Times New Roman" panose="02020603050405020304" pitchFamily="18" charset="0"/>
                <a:cs typeface="Times New Roman" panose="02020603050405020304" pitchFamily="18" charset="0"/>
              </a:rPr>
              <a:t>Search </a:t>
            </a:r>
            <a:r>
              <a:rPr lang="tr-TR" sz="2400" b="1" dirty="0" err="1" smtClean="0">
                <a:solidFill>
                  <a:schemeClr val="accent3">
                    <a:lumMod val="75000"/>
                  </a:schemeClr>
                </a:solidFill>
                <a:latin typeface="Times New Roman" panose="02020603050405020304" pitchFamily="18" charset="0"/>
                <a:cs typeface="Times New Roman" panose="02020603050405020304" pitchFamily="18" charset="0"/>
              </a:rPr>
              <a:t>string</a:t>
            </a: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hangingPunct="0"/>
            <a:r>
              <a:rPr lang="en-US" sz="2400" i="1" dirty="0">
                <a:latin typeface="Times New Roman" panose="02020603050405020304" pitchFamily="18" charset="0"/>
                <a:cs typeface="Times New Roman" panose="02020603050405020304" pitchFamily="18" charset="0"/>
              </a:rPr>
              <a:t>("Meta model" OR "Meta-model") AND ("software quality") AND </a:t>
            </a:r>
            <a:r>
              <a:rPr lang="en-US" sz="2400" i="1" dirty="0" smtClean="0">
                <a:latin typeface="Times New Roman" panose="02020603050405020304" pitchFamily="18" charset="0"/>
                <a:cs typeface="Times New Roman" panose="02020603050405020304" pitchFamily="18" charset="0"/>
              </a:rPr>
              <a:t>("</a:t>
            </a:r>
            <a:r>
              <a:rPr lang="en-US" sz="2400" i="1" dirty="0">
                <a:latin typeface="Times New Roman" panose="02020603050405020304" pitchFamily="18" charset="0"/>
                <a:cs typeface="Times New Roman" panose="02020603050405020304" pitchFamily="18" charset="0"/>
              </a:rPr>
              <a:t>evaluation" OR "assessment" OR "measurement</a:t>
            </a:r>
            <a:r>
              <a:rPr lang="en-US" sz="2400" i="1"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graphicFrame>
        <p:nvGraphicFramePr>
          <p:cNvPr id="4" name="Tablo 3"/>
          <p:cNvGraphicFramePr>
            <a:graphicFrameLocks noGrp="1"/>
          </p:cNvGraphicFramePr>
          <p:nvPr>
            <p:extLst>
              <p:ext uri="{D42A27DB-BD31-4B8C-83A1-F6EECF244321}">
                <p14:modId xmlns:p14="http://schemas.microsoft.com/office/powerpoint/2010/main" val="571728750"/>
              </p:ext>
            </p:extLst>
          </p:nvPr>
        </p:nvGraphicFramePr>
        <p:xfrm>
          <a:off x="870857" y="3055790"/>
          <a:ext cx="7071359" cy="2194560"/>
        </p:xfrm>
        <a:graphic>
          <a:graphicData uri="http://schemas.openxmlformats.org/drawingml/2006/table">
            <a:tbl>
              <a:tblPr>
                <a:tableStyleId>{5940675A-B579-460E-94D1-54222C63F5DA}</a:tableStyleId>
              </a:tblPr>
              <a:tblGrid>
                <a:gridCol w="2168933">
                  <a:extLst>
                    <a:ext uri="{9D8B030D-6E8A-4147-A177-3AD203B41FA5}">
                      <a16:colId xmlns:a16="http://schemas.microsoft.com/office/drawing/2014/main" val="1093752077"/>
                    </a:ext>
                  </a:extLst>
                </a:gridCol>
                <a:gridCol w="2411776">
                  <a:extLst>
                    <a:ext uri="{9D8B030D-6E8A-4147-A177-3AD203B41FA5}">
                      <a16:colId xmlns:a16="http://schemas.microsoft.com/office/drawing/2014/main" val="2412743165"/>
                    </a:ext>
                  </a:extLst>
                </a:gridCol>
                <a:gridCol w="2490650">
                  <a:extLst>
                    <a:ext uri="{9D8B030D-6E8A-4147-A177-3AD203B41FA5}">
                      <a16:colId xmlns:a16="http://schemas.microsoft.com/office/drawing/2014/main" val="3949114129"/>
                    </a:ext>
                  </a:extLst>
                </a:gridCol>
              </a:tblGrid>
              <a:tr h="220719">
                <a:tc>
                  <a:txBody>
                    <a:bodyPr/>
                    <a:lstStyle/>
                    <a:p>
                      <a:pPr indent="144145" algn="l" hangingPunct="0">
                        <a:lnSpc>
                          <a:spcPts val="1200"/>
                        </a:lnSpc>
                        <a:spcAft>
                          <a:spcPts val="0"/>
                        </a:spcAft>
                      </a:pPr>
                      <a:r>
                        <a:rPr lang="en-US" sz="1600" b="1" dirty="0" smtClean="0">
                          <a:effectLst/>
                          <a:latin typeface="Times New Roman" panose="02020603050405020304" pitchFamily="18" charset="0"/>
                          <a:cs typeface="Times New Roman" panose="02020603050405020304" pitchFamily="18" charset="0"/>
                        </a:rPr>
                        <a:t>Digital Library</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indent="144145" algn="l" hangingPunct="0">
                        <a:lnSpc>
                          <a:spcPts val="1200"/>
                        </a:lnSpc>
                        <a:spcAft>
                          <a:spcPts val="0"/>
                        </a:spcAft>
                      </a:pPr>
                      <a:r>
                        <a:rPr lang="en-US" sz="1600" b="1" smtClean="0">
                          <a:effectLst/>
                          <a:latin typeface="Times New Roman" panose="02020603050405020304" pitchFamily="18" charset="0"/>
                          <a:cs typeface="Times New Roman" panose="02020603050405020304" pitchFamily="18" charset="0"/>
                        </a:rPr>
                        <a:t>URL</a:t>
                      </a:r>
                      <a:endParaRPr lang="en-US" sz="18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indent="144145" algn="l" hangingPunct="0">
                        <a:lnSpc>
                          <a:spcPts val="1200"/>
                        </a:lnSpc>
                        <a:spcAft>
                          <a:spcPts val="0"/>
                        </a:spcAft>
                      </a:pPr>
                      <a:r>
                        <a:rPr lang="en-US" sz="1600" b="1" dirty="0" smtClean="0">
                          <a:effectLst/>
                          <a:latin typeface="Times New Roman" panose="02020603050405020304" pitchFamily="18" charset="0"/>
                          <a:cs typeface="Times New Roman" panose="02020603050405020304" pitchFamily="18" charset="0"/>
                        </a:rPr>
                        <a:t>Number of publications</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263536719"/>
                  </a:ext>
                </a:extLst>
              </a:tr>
              <a:tr h="220719">
                <a:tc>
                  <a:txBody>
                    <a:bodyPr/>
                    <a:lstStyle/>
                    <a:p>
                      <a:pPr indent="144145" algn="l" hangingPunct="0">
                        <a:lnSpc>
                          <a:spcPts val="1200"/>
                        </a:lnSpc>
                        <a:spcAft>
                          <a:spcPts val="0"/>
                        </a:spcAft>
                      </a:pPr>
                      <a:r>
                        <a:rPr lang="en-US" sz="1400" smtClean="0">
                          <a:effectLst/>
                          <a:latin typeface="Times New Roman" panose="02020603050405020304" pitchFamily="18" charset="0"/>
                          <a:cs typeface="Times New Roman" panose="02020603050405020304" pitchFamily="18" charset="0"/>
                        </a:rPr>
                        <a:t>ScienceDirect</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indent="144145" algn="l" hangingPunct="0">
                        <a:lnSpc>
                          <a:spcPts val="1200"/>
                        </a:lnSpc>
                        <a:spcAft>
                          <a:spcPts val="0"/>
                        </a:spcAft>
                      </a:pPr>
                      <a:r>
                        <a:rPr lang="en-US" sz="1400" u="sng" smtClean="0">
                          <a:solidFill>
                            <a:srgbClr val="0070C0"/>
                          </a:solidFill>
                          <a:effectLst/>
                          <a:latin typeface="Times New Roman" panose="02020603050405020304" pitchFamily="18" charset="0"/>
                          <a:cs typeface="Times New Roman" panose="02020603050405020304" pitchFamily="18" charset="0"/>
                        </a:rPr>
                        <a:t>www.sciencedirect.com</a:t>
                      </a:r>
                      <a:endParaRPr lang="en-US" sz="1600" u="sng">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indent="144145" algn="l" hangingPunct="0">
                        <a:lnSpc>
                          <a:spcPts val="1200"/>
                        </a:lnSpc>
                        <a:spcAft>
                          <a:spcPts val="0"/>
                        </a:spcAft>
                      </a:pPr>
                      <a:r>
                        <a:rPr lang="en-US" sz="1400" dirty="0" smtClean="0">
                          <a:effectLst/>
                          <a:latin typeface="Times New Roman" panose="02020603050405020304" pitchFamily="18" charset="0"/>
                          <a:cs typeface="Times New Roman" panose="02020603050405020304" pitchFamily="18" charset="0"/>
                        </a:rPr>
                        <a:t>216</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863489410"/>
                  </a:ext>
                </a:extLst>
              </a:tr>
              <a:tr h="220719">
                <a:tc>
                  <a:txBody>
                    <a:bodyPr/>
                    <a:lstStyle/>
                    <a:p>
                      <a:pPr indent="144145" algn="l" hangingPunct="0">
                        <a:lnSpc>
                          <a:spcPts val="1200"/>
                        </a:lnSpc>
                        <a:spcAft>
                          <a:spcPts val="0"/>
                        </a:spcAft>
                      </a:pPr>
                      <a:r>
                        <a:rPr lang="en-US" sz="1400" smtClean="0">
                          <a:effectLst/>
                          <a:latin typeface="Times New Roman" panose="02020603050405020304" pitchFamily="18" charset="0"/>
                          <a:cs typeface="Times New Roman" panose="02020603050405020304" pitchFamily="18" charset="0"/>
                        </a:rPr>
                        <a:t>IEEE Xplore</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indent="144145" algn="l" hangingPunct="0">
                        <a:lnSpc>
                          <a:spcPts val="1200"/>
                        </a:lnSpc>
                        <a:spcAft>
                          <a:spcPts val="0"/>
                        </a:spcAft>
                      </a:pPr>
                      <a:r>
                        <a:rPr lang="en-US" sz="1400" u="sng" smtClean="0">
                          <a:solidFill>
                            <a:srgbClr val="0070C0"/>
                          </a:solidFill>
                          <a:effectLst/>
                          <a:latin typeface="Times New Roman" panose="02020603050405020304" pitchFamily="18" charset="0"/>
                          <a:cs typeface="Times New Roman" panose="02020603050405020304" pitchFamily="18" charset="0"/>
                        </a:rPr>
                        <a:t>ieeexplore.ieee.org</a:t>
                      </a:r>
                      <a:endParaRPr lang="en-US" sz="1600" u="sng">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indent="144145" algn="l" hangingPunct="0">
                        <a:lnSpc>
                          <a:spcPts val="1200"/>
                        </a:lnSpc>
                        <a:spcAft>
                          <a:spcPts val="0"/>
                        </a:spcAft>
                      </a:pPr>
                      <a:r>
                        <a:rPr lang="en-US" sz="1400" smtClean="0">
                          <a:effectLst/>
                          <a:latin typeface="Times New Roman" panose="02020603050405020304" pitchFamily="18" charset="0"/>
                          <a:cs typeface="Times New Roman" panose="02020603050405020304" pitchFamily="18" charset="0"/>
                        </a:rPr>
                        <a:t>19</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488406612"/>
                  </a:ext>
                </a:extLst>
              </a:tr>
              <a:tr h="220719">
                <a:tc>
                  <a:txBody>
                    <a:bodyPr/>
                    <a:lstStyle/>
                    <a:p>
                      <a:pPr indent="144145" algn="l" hangingPunct="0">
                        <a:lnSpc>
                          <a:spcPts val="1200"/>
                        </a:lnSpc>
                        <a:spcAft>
                          <a:spcPts val="0"/>
                        </a:spcAft>
                      </a:pPr>
                      <a:r>
                        <a:rPr lang="en-US" sz="1400" smtClean="0">
                          <a:effectLst/>
                          <a:latin typeface="Times New Roman" panose="02020603050405020304" pitchFamily="18" charset="0"/>
                          <a:cs typeface="Times New Roman" panose="02020603050405020304" pitchFamily="18" charset="0"/>
                        </a:rPr>
                        <a:t>SCOPUS</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indent="144145" algn="l" hangingPunct="0">
                        <a:lnSpc>
                          <a:spcPts val="1200"/>
                        </a:lnSpc>
                        <a:spcAft>
                          <a:spcPts val="0"/>
                        </a:spcAft>
                      </a:pPr>
                      <a:r>
                        <a:rPr lang="en-US" sz="1400" u="sng" dirty="0" smtClean="0">
                          <a:solidFill>
                            <a:srgbClr val="0070C0"/>
                          </a:solidFill>
                          <a:effectLst/>
                          <a:latin typeface="Times New Roman" panose="02020603050405020304" pitchFamily="18" charset="0"/>
                          <a:cs typeface="Times New Roman" panose="02020603050405020304" pitchFamily="18" charset="0"/>
                        </a:rPr>
                        <a:t>www.scopus.com</a:t>
                      </a:r>
                      <a:endParaRPr lang="en-US" sz="1600" u="sng"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indent="144145" algn="l" hangingPunct="0">
                        <a:lnSpc>
                          <a:spcPts val="1200"/>
                        </a:lnSpc>
                        <a:spcAft>
                          <a:spcPts val="0"/>
                        </a:spcAft>
                      </a:pPr>
                      <a:r>
                        <a:rPr lang="en-US" sz="1400" smtClean="0">
                          <a:effectLst/>
                          <a:latin typeface="Times New Roman" panose="02020603050405020304" pitchFamily="18" charset="0"/>
                          <a:cs typeface="Times New Roman" panose="02020603050405020304" pitchFamily="18" charset="0"/>
                        </a:rPr>
                        <a:t>50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576627552"/>
                  </a:ext>
                </a:extLst>
              </a:tr>
              <a:tr h="220719">
                <a:tc>
                  <a:txBody>
                    <a:bodyPr/>
                    <a:lstStyle/>
                    <a:p>
                      <a:pPr indent="144145" algn="l" hangingPunct="0">
                        <a:lnSpc>
                          <a:spcPts val="1200"/>
                        </a:lnSpc>
                        <a:spcAft>
                          <a:spcPts val="0"/>
                        </a:spcAft>
                      </a:pPr>
                      <a:r>
                        <a:rPr lang="en-US" sz="1400" smtClean="0">
                          <a:effectLst/>
                          <a:latin typeface="Times New Roman" panose="02020603050405020304" pitchFamily="18" charset="0"/>
                          <a:cs typeface="Times New Roman" panose="02020603050405020304" pitchFamily="18" charset="0"/>
                        </a:rPr>
                        <a:t>Google Scholar</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indent="144145" algn="l" hangingPunct="0">
                        <a:lnSpc>
                          <a:spcPts val="1200"/>
                        </a:lnSpc>
                        <a:spcAft>
                          <a:spcPts val="0"/>
                        </a:spcAft>
                      </a:pPr>
                      <a:r>
                        <a:rPr lang="en-US" sz="1400" u="sng" dirty="0" smtClean="0">
                          <a:solidFill>
                            <a:srgbClr val="0070C0"/>
                          </a:solidFill>
                          <a:effectLst/>
                          <a:latin typeface="Times New Roman" panose="02020603050405020304" pitchFamily="18" charset="0"/>
                          <a:cs typeface="Times New Roman" panose="02020603050405020304" pitchFamily="18" charset="0"/>
                        </a:rPr>
                        <a:t>scholar.google.com</a:t>
                      </a:r>
                      <a:endParaRPr lang="en-US" sz="1600" u="sng"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indent="144145" algn="l" hangingPunct="0">
                        <a:lnSpc>
                          <a:spcPts val="1200"/>
                        </a:lnSpc>
                        <a:spcAft>
                          <a:spcPts val="0"/>
                        </a:spcAft>
                      </a:pPr>
                      <a:r>
                        <a:rPr lang="en-US" sz="1400" smtClean="0">
                          <a:effectLst/>
                          <a:latin typeface="Times New Roman" panose="02020603050405020304" pitchFamily="18" charset="0"/>
                          <a:cs typeface="Times New Roman" panose="02020603050405020304" pitchFamily="18" charset="0"/>
                        </a:rPr>
                        <a:t>5.670</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806943498"/>
                  </a:ext>
                </a:extLst>
              </a:tr>
              <a:tr h="220719">
                <a:tc>
                  <a:txBody>
                    <a:bodyPr/>
                    <a:lstStyle/>
                    <a:p>
                      <a:pPr indent="144145" algn="l" hangingPunct="0">
                        <a:lnSpc>
                          <a:spcPts val="1200"/>
                        </a:lnSpc>
                        <a:spcAft>
                          <a:spcPts val="0"/>
                        </a:spcAft>
                      </a:pPr>
                      <a:r>
                        <a:rPr lang="en-US" sz="1400" smtClean="0">
                          <a:effectLst/>
                          <a:latin typeface="Times New Roman" panose="02020603050405020304" pitchFamily="18" charset="0"/>
                          <a:cs typeface="Times New Roman" panose="02020603050405020304" pitchFamily="18" charset="0"/>
                        </a:rPr>
                        <a:t>ACM Digital Library</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indent="144145" algn="l" hangingPunct="0">
                        <a:lnSpc>
                          <a:spcPts val="1200"/>
                        </a:lnSpc>
                        <a:spcAft>
                          <a:spcPts val="0"/>
                        </a:spcAft>
                      </a:pPr>
                      <a:r>
                        <a:rPr lang="en-US" sz="1400" u="sng" dirty="0" smtClean="0">
                          <a:solidFill>
                            <a:srgbClr val="0070C0"/>
                          </a:solidFill>
                          <a:effectLst/>
                          <a:latin typeface="Times New Roman" panose="02020603050405020304" pitchFamily="18" charset="0"/>
                          <a:cs typeface="Times New Roman" panose="02020603050405020304" pitchFamily="18" charset="0"/>
                        </a:rPr>
                        <a:t>dl.acm.org</a:t>
                      </a:r>
                      <a:endParaRPr lang="en-US" sz="1600" u="sng"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indent="144145" algn="l" hangingPunct="0">
                        <a:lnSpc>
                          <a:spcPts val="1200"/>
                        </a:lnSpc>
                        <a:spcAft>
                          <a:spcPts val="0"/>
                        </a:spcAft>
                      </a:pPr>
                      <a:r>
                        <a:rPr lang="en-US" sz="1400" smtClean="0">
                          <a:effectLst/>
                          <a:latin typeface="Times New Roman" panose="02020603050405020304" pitchFamily="18" charset="0"/>
                          <a:cs typeface="Times New Roman" panose="02020603050405020304" pitchFamily="18" charset="0"/>
                        </a:rPr>
                        <a:t>152</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028351544"/>
                  </a:ext>
                </a:extLst>
              </a:tr>
              <a:tr h="220719">
                <a:tc>
                  <a:txBody>
                    <a:bodyPr/>
                    <a:lstStyle/>
                    <a:p>
                      <a:pPr indent="144145" algn="l" hangingPunct="0">
                        <a:lnSpc>
                          <a:spcPts val="1200"/>
                        </a:lnSpc>
                        <a:spcAft>
                          <a:spcPts val="0"/>
                        </a:spcAft>
                      </a:pPr>
                      <a:r>
                        <a:rPr lang="en-US" sz="1400" smtClean="0">
                          <a:effectLst/>
                          <a:latin typeface="Times New Roman" panose="02020603050405020304" pitchFamily="18" charset="0"/>
                          <a:cs typeface="Times New Roman" panose="02020603050405020304" pitchFamily="18" charset="0"/>
                        </a:rPr>
                        <a:t>Web of Science</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marL="0" indent="144145" algn="l" defTabSz="457200" rtl="0" eaLnBrk="1" latinLnBrk="0" hangingPunct="0">
                        <a:lnSpc>
                          <a:spcPts val="1200"/>
                        </a:lnSpc>
                        <a:spcAft>
                          <a:spcPts val="0"/>
                        </a:spcAft>
                      </a:pPr>
                      <a:r>
                        <a:rPr lang="en-US" sz="1400" u="sng" strike="noStrike" kern="1200" dirty="0" smtClean="0">
                          <a:solidFill>
                            <a:srgbClr val="0070C0"/>
                          </a:solidFill>
                          <a:effectLst/>
                          <a:latin typeface="Times New Roman" panose="02020603050405020304" pitchFamily="18" charset="0"/>
                          <a:ea typeface="+mn-ea"/>
                          <a:cs typeface="Times New Roman" panose="02020603050405020304" pitchFamily="18" charset="0"/>
                        </a:rPr>
                        <a:t>apps.webofknowledge.com</a:t>
                      </a:r>
                      <a:endParaRPr lang="en-US" sz="1400" u="sng" strike="noStrike" kern="1200" dirty="0">
                        <a:solidFill>
                          <a:srgbClr val="0070C0"/>
                        </a:solidFill>
                        <a:effectLst/>
                        <a:latin typeface="Times New Roman" panose="02020603050405020304" pitchFamily="18" charset="0"/>
                        <a:ea typeface="+mn-ea"/>
                        <a:cs typeface="Times New Roman" panose="02020603050405020304" pitchFamily="18" charset="0"/>
                      </a:endParaRPr>
                    </a:p>
                  </a:txBody>
                  <a:tcPr anchor="ctr"/>
                </a:tc>
                <a:tc>
                  <a:txBody>
                    <a:bodyPr/>
                    <a:lstStyle/>
                    <a:p>
                      <a:pPr indent="144145" algn="l" hangingPunct="0">
                        <a:lnSpc>
                          <a:spcPts val="1200"/>
                        </a:lnSpc>
                        <a:spcAft>
                          <a:spcPts val="0"/>
                        </a:spcAft>
                      </a:pPr>
                      <a:r>
                        <a:rPr lang="en-US" sz="1400" smtClean="0">
                          <a:effectLst/>
                          <a:latin typeface="Times New Roman" panose="02020603050405020304" pitchFamily="18" charset="0"/>
                          <a:cs typeface="Times New Roman" panose="02020603050405020304" pitchFamily="18" charset="0"/>
                        </a:rPr>
                        <a:t>7</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304332704"/>
                  </a:ext>
                </a:extLst>
              </a:tr>
              <a:tr h="220719">
                <a:tc>
                  <a:txBody>
                    <a:bodyPr/>
                    <a:lstStyle/>
                    <a:p>
                      <a:pPr indent="144145" algn="l" hangingPunct="0">
                        <a:lnSpc>
                          <a:spcPts val="1200"/>
                        </a:lnSpc>
                        <a:spcAft>
                          <a:spcPts val="0"/>
                        </a:spcAft>
                      </a:pPr>
                      <a:r>
                        <a:rPr lang="en-US" sz="1400" smtClean="0">
                          <a:effectLst/>
                          <a:latin typeface="Times New Roman" panose="02020603050405020304" pitchFamily="18" charset="0"/>
                          <a:cs typeface="Times New Roman" panose="02020603050405020304" pitchFamily="18" charset="0"/>
                        </a:rPr>
                        <a:t>Springer</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indent="144145" algn="l" hangingPunct="0">
                        <a:lnSpc>
                          <a:spcPts val="1200"/>
                        </a:lnSpc>
                        <a:spcAft>
                          <a:spcPts val="0"/>
                        </a:spcAft>
                      </a:pPr>
                      <a:r>
                        <a:rPr lang="en-US" sz="1400" u="sng" strike="noStrike" dirty="0" smtClean="0">
                          <a:solidFill>
                            <a:srgbClr val="0070C0"/>
                          </a:solidFill>
                          <a:effectLst/>
                          <a:latin typeface="Times New Roman" panose="02020603050405020304" pitchFamily="18" charset="0"/>
                          <a:cs typeface="Times New Roman" panose="02020603050405020304" pitchFamily="18" charset="0"/>
                        </a:rPr>
                        <a:t>www.springer.</a:t>
                      </a:r>
                      <a:r>
                        <a:rPr lang="tr-TR" sz="1400" u="sng" strike="noStrike" dirty="0" smtClean="0">
                          <a:solidFill>
                            <a:srgbClr val="0070C0"/>
                          </a:solidFill>
                          <a:effectLst/>
                          <a:latin typeface="Times New Roman" panose="02020603050405020304" pitchFamily="18" charset="0"/>
                          <a:cs typeface="Times New Roman" panose="02020603050405020304" pitchFamily="18" charset="0"/>
                        </a:rPr>
                        <a:t>com</a:t>
                      </a:r>
                      <a:endParaRPr lang="en-US" sz="1600" u="sng"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indent="144145" algn="l" hangingPunct="0">
                        <a:lnSpc>
                          <a:spcPts val="1200"/>
                        </a:lnSpc>
                        <a:spcAft>
                          <a:spcPts val="0"/>
                        </a:spcAft>
                      </a:pPr>
                      <a:r>
                        <a:rPr lang="en-US" sz="1400" smtClean="0">
                          <a:effectLst/>
                          <a:latin typeface="Times New Roman" panose="02020603050405020304" pitchFamily="18" charset="0"/>
                          <a:cs typeface="Times New Roman" panose="02020603050405020304" pitchFamily="18" charset="0"/>
                        </a:rPr>
                        <a:t>374</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40045470"/>
                  </a:ext>
                </a:extLst>
              </a:tr>
              <a:tr h="220719">
                <a:tc>
                  <a:txBody>
                    <a:bodyPr/>
                    <a:lstStyle/>
                    <a:p>
                      <a:pPr indent="144145" algn="l" hangingPunct="0">
                        <a:lnSpc>
                          <a:spcPts val="1200"/>
                        </a:lnSpc>
                        <a:spcAft>
                          <a:spcPts val="0"/>
                        </a:spcAft>
                      </a:pPr>
                      <a:r>
                        <a:rPr lang="en-US" sz="1400" b="1" dirty="0" smtClean="0">
                          <a:effectLst/>
                          <a:latin typeface="Times New Roman" panose="02020603050405020304" pitchFamily="18" charset="0"/>
                          <a:cs typeface="Times New Roman" panose="02020603050405020304" pitchFamily="18" charset="0"/>
                        </a:rPr>
                        <a:t>TOTAL</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indent="144145" algn="l" hangingPunct="0">
                        <a:lnSpc>
                          <a:spcPts val="1200"/>
                        </a:lnSpc>
                        <a:spcAft>
                          <a:spcPts val="0"/>
                        </a:spcAft>
                      </a:pPr>
                      <a:r>
                        <a:rPr lang="en-US" sz="1400" b="1" dirty="0" smtClean="0">
                          <a:effectLst/>
                          <a:latin typeface="Times New Roman" panose="02020603050405020304" pitchFamily="18" charset="0"/>
                          <a:cs typeface="Times New Roman" panose="02020603050405020304" pitchFamily="18" charset="0"/>
                        </a:rPr>
                        <a:t> </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indent="144145" algn="l" hangingPunct="0">
                        <a:lnSpc>
                          <a:spcPts val="1200"/>
                        </a:lnSpc>
                        <a:spcAft>
                          <a:spcPts val="0"/>
                        </a:spcAft>
                      </a:pPr>
                      <a:r>
                        <a:rPr lang="en-US" sz="1400" b="1" dirty="0" smtClean="0">
                          <a:effectLst/>
                          <a:latin typeface="Times New Roman" panose="02020603050405020304" pitchFamily="18" charset="0"/>
                          <a:cs typeface="Times New Roman" panose="02020603050405020304" pitchFamily="18" charset="0"/>
                        </a:rPr>
                        <a:t>6.488</a:t>
                      </a:r>
                      <a:endPar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102972866"/>
                  </a:ext>
                </a:extLst>
              </a:tr>
            </a:tbl>
          </a:graphicData>
        </a:graphic>
      </p:graphicFrame>
    </p:spTree>
    <p:extLst>
      <p:ext uri="{BB962C8B-B14F-4D97-AF65-F5344CB8AC3E}">
        <p14:creationId xmlns:p14="http://schemas.microsoft.com/office/powerpoint/2010/main" val="29369495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lvl="1" algn="ctr" defTabSz="457200" rtl="0">
              <a:spcBef>
                <a:spcPct val="0"/>
              </a:spcBef>
            </a:pPr>
            <a:r>
              <a:rPr lang="tr-TR" sz="4000" b="1" dirty="0" err="1">
                <a:solidFill>
                  <a:schemeClr val="accent3">
                    <a:lumMod val="75000"/>
                  </a:schemeClr>
                </a:solidFill>
                <a:latin typeface="Times New Roman" panose="02020603050405020304" pitchFamily="18" charset="0"/>
                <a:cs typeface="Times New Roman" panose="02020603050405020304" pitchFamily="18" charset="0"/>
              </a:rPr>
              <a:t>Research</a:t>
            </a:r>
            <a:r>
              <a:rPr lang="tr-TR" sz="4000" b="1" dirty="0">
                <a:solidFill>
                  <a:schemeClr val="accent3">
                    <a:lumMod val="75000"/>
                  </a:schemeClr>
                </a:solidFill>
                <a:latin typeface="Times New Roman" panose="02020603050405020304" pitchFamily="18" charset="0"/>
                <a:cs typeface="Times New Roman" panose="02020603050405020304" pitchFamily="18" charset="0"/>
              </a:rPr>
              <a:t> </a:t>
            </a:r>
            <a:r>
              <a:rPr lang="tr-TR" sz="4000" b="1" dirty="0" err="1">
                <a:solidFill>
                  <a:schemeClr val="accent3">
                    <a:lumMod val="75000"/>
                  </a:schemeClr>
                </a:solidFill>
                <a:latin typeface="Times New Roman" panose="02020603050405020304" pitchFamily="18" charset="0"/>
                <a:cs typeface="Times New Roman" panose="02020603050405020304" pitchFamily="18" charset="0"/>
              </a:rPr>
              <a:t>Method</a:t>
            </a:r>
            <a:r>
              <a:rPr lang="tr-TR" sz="4800" b="1" dirty="0">
                <a:solidFill>
                  <a:schemeClr val="accent3">
                    <a:lumMod val="75000"/>
                  </a:schemeClr>
                </a:solidFill>
                <a:latin typeface="Times New Roman" panose="02020603050405020304" pitchFamily="18" charset="0"/>
                <a:cs typeface="Times New Roman" panose="02020603050405020304" pitchFamily="18" charset="0"/>
              </a:rPr>
              <a:t/>
            </a:r>
            <a:br>
              <a:rPr lang="tr-TR" sz="4800" b="1" dirty="0">
                <a:solidFill>
                  <a:schemeClr val="accent3">
                    <a:lumMod val="75000"/>
                  </a:schemeClr>
                </a:solidFill>
                <a:latin typeface="Times New Roman" panose="02020603050405020304" pitchFamily="18" charset="0"/>
                <a:cs typeface="Times New Roman" panose="02020603050405020304" pitchFamily="18" charset="0"/>
              </a:rPr>
            </a:br>
            <a:r>
              <a:rPr lang="tr-TR" sz="2400" b="1" dirty="0" err="1" smtClean="0">
                <a:solidFill>
                  <a:schemeClr val="accent3">
                    <a:lumMod val="75000"/>
                  </a:schemeClr>
                </a:solidFill>
                <a:latin typeface="Times New Roman" panose="02020603050405020304" pitchFamily="18" charset="0"/>
                <a:cs typeface="Times New Roman" panose="02020603050405020304" pitchFamily="18" charset="0"/>
              </a:rPr>
              <a:t>Publication</a:t>
            </a:r>
            <a:r>
              <a:rPr lang="tr-TR" sz="2400" b="1" dirty="0" smtClean="0">
                <a:solidFill>
                  <a:schemeClr val="accent3">
                    <a:lumMod val="75000"/>
                  </a:schemeClr>
                </a:solidFill>
                <a:latin typeface="Times New Roman" panose="02020603050405020304" pitchFamily="18" charset="0"/>
                <a:cs typeface="Times New Roman" panose="02020603050405020304" pitchFamily="18" charset="0"/>
              </a:rPr>
              <a:t> </a:t>
            </a:r>
            <a:r>
              <a:rPr lang="tr-TR" sz="2400" b="1" dirty="0" err="1" smtClean="0">
                <a:solidFill>
                  <a:schemeClr val="accent3">
                    <a:lumMod val="75000"/>
                  </a:schemeClr>
                </a:solidFill>
                <a:latin typeface="Times New Roman" panose="02020603050405020304" pitchFamily="18" charset="0"/>
                <a:cs typeface="Times New Roman" panose="02020603050405020304" pitchFamily="18" charset="0"/>
              </a:rPr>
              <a:t>selection</a:t>
            </a: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92500" lnSpcReduction="10000"/>
          </a:bodyPr>
          <a:lstStyle/>
          <a:p>
            <a:pPr hangingPunct="0"/>
            <a:r>
              <a:rPr lang="tr-TR" dirty="0">
                <a:latin typeface="Times New Roman" panose="02020603050405020304" pitchFamily="18" charset="0"/>
                <a:cs typeface="Times New Roman" panose="02020603050405020304" pitchFamily="18" charset="0"/>
              </a:rPr>
              <a:t>E</a:t>
            </a:r>
            <a:r>
              <a:rPr lang="en-US" dirty="0" err="1" smtClean="0">
                <a:latin typeface="Times New Roman" panose="02020603050405020304" pitchFamily="18" charset="0"/>
                <a:cs typeface="Times New Roman" panose="02020603050405020304" pitchFamily="18" charset="0"/>
              </a:rPr>
              <a:t>xclusion</a:t>
            </a:r>
            <a:r>
              <a:rPr lang="en-US" dirty="0" smtClean="0">
                <a:latin typeface="Times New Roman" panose="02020603050405020304" pitchFamily="18" charset="0"/>
                <a:cs typeface="Times New Roman" panose="02020603050405020304" pitchFamily="18" charset="0"/>
              </a:rPr>
              <a:t> criteria: </a:t>
            </a:r>
            <a:endParaRPr lang="tr-TR" dirty="0">
              <a:latin typeface="Times New Roman" panose="02020603050405020304" pitchFamily="18" charset="0"/>
              <a:cs typeface="Times New Roman" panose="02020603050405020304" pitchFamily="18" charset="0"/>
            </a:endParaRPr>
          </a:p>
          <a:p>
            <a:pPr lvl="1" hangingPunct="0"/>
            <a:r>
              <a:rPr lang="en-US" sz="2200" dirty="0" smtClean="0">
                <a:latin typeface="Times New Roman" panose="02020603050405020304" pitchFamily="18" charset="0"/>
                <a:cs typeface="Times New Roman" panose="02020603050405020304" pitchFamily="18" charset="0"/>
              </a:rPr>
              <a:t>Duplicate articles </a:t>
            </a:r>
            <a:endParaRPr lang="tr-TR" sz="2200" dirty="0">
              <a:latin typeface="Times New Roman" panose="02020603050405020304" pitchFamily="18" charset="0"/>
              <a:cs typeface="Times New Roman" panose="02020603050405020304" pitchFamily="18" charset="0"/>
            </a:endParaRPr>
          </a:p>
          <a:p>
            <a:pPr lvl="1" hangingPunct="0"/>
            <a:r>
              <a:rPr lang="en-US" sz="2200" dirty="0" smtClean="0">
                <a:latin typeface="Times New Roman" panose="02020603050405020304" pitchFamily="18" charset="0"/>
                <a:cs typeface="Times New Roman" panose="02020603050405020304" pitchFamily="18" charset="0"/>
              </a:rPr>
              <a:t>Articles </a:t>
            </a:r>
            <a:r>
              <a:rPr lang="en-US" sz="2200" dirty="0">
                <a:latin typeface="Times New Roman" panose="02020603050405020304" pitchFamily="18" charset="0"/>
                <a:cs typeface="Times New Roman" panose="02020603050405020304" pitchFamily="18" charset="0"/>
              </a:rPr>
              <a:t>that are not in </a:t>
            </a:r>
            <a:r>
              <a:rPr lang="en-US" sz="2200" dirty="0" smtClean="0">
                <a:latin typeface="Times New Roman" panose="02020603050405020304" pitchFamily="18" charset="0"/>
                <a:cs typeface="Times New Roman" panose="02020603050405020304" pitchFamily="18" charset="0"/>
              </a:rPr>
              <a:t>English </a:t>
            </a:r>
            <a:endParaRPr lang="tr-TR" sz="2200" dirty="0">
              <a:latin typeface="Times New Roman" panose="02020603050405020304" pitchFamily="18" charset="0"/>
              <a:cs typeface="Times New Roman" panose="02020603050405020304" pitchFamily="18" charset="0"/>
            </a:endParaRPr>
          </a:p>
          <a:p>
            <a:pPr lvl="1" hangingPunct="0"/>
            <a:r>
              <a:rPr lang="en-US" sz="2200" dirty="0" smtClean="0">
                <a:latin typeface="Times New Roman" panose="02020603050405020304" pitchFamily="18" charset="0"/>
                <a:cs typeface="Times New Roman" panose="02020603050405020304" pitchFamily="18" charset="0"/>
              </a:rPr>
              <a:t>Not </a:t>
            </a:r>
            <a:r>
              <a:rPr lang="en-US" sz="2200" dirty="0">
                <a:latin typeface="Times New Roman" panose="02020603050405020304" pitchFamily="18" charset="0"/>
                <a:cs typeface="Times New Roman" panose="02020603050405020304" pitchFamily="18" charset="0"/>
              </a:rPr>
              <a:t>formally reviewed articles such as tutorials, sessions, workshop, keynotes, corrigendum and </a:t>
            </a:r>
            <a:r>
              <a:rPr lang="en-US" sz="2200" dirty="0" smtClean="0">
                <a:latin typeface="Times New Roman" panose="02020603050405020304" pitchFamily="18" charset="0"/>
                <a:cs typeface="Times New Roman" panose="02020603050405020304" pitchFamily="18" charset="0"/>
              </a:rPr>
              <a:t>panel </a:t>
            </a:r>
            <a:endParaRPr lang="tr-TR" sz="2200" dirty="0">
              <a:latin typeface="Times New Roman" panose="02020603050405020304" pitchFamily="18" charset="0"/>
              <a:cs typeface="Times New Roman" panose="02020603050405020304" pitchFamily="18" charset="0"/>
            </a:endParaRPr>
          </a:p>
          <a:p>
            <a:pPr lvl="1" hangingPunct="0"/>
            <a:r>
              <a:rPr lang="en-US" sz="2200" dirty="0" smtClean="0">
                <a:latin typeface="Times New Roman" panose="02020603050405020304" pitchFamily="18" charset="0"/>
                <a:cs typeface="Times New Roman" panose="02020603050405020304" pitchFamily="18" charset="0"/>
              </a:rPr>
              <a:t>Books </a:t>
            </a:r>
            <a:r>
              <a:rPr lang="en-US" sz="2200" dirty="0">
                <a:latin typeface="Times New Roman" panose="02020603050405020304" pitchFamily="18" charset="0"/>
                <a:cs typeface="Times New Roman" panose="02020603050405020304" pitchFamily="18" charset="0"/>
              </a:rPr>
              <a:t>and </a:t>
            </a:r>
            <a:r>
              <a:rPr lang="en-US" sz="2200" dirty="0" smtClean="0">
                <a:latin typeface="Times New Roman" panose="02020603050405020304" pitchFamily="18" charset="0"/>
                <a:cs typeface="Times New Roman" panose="02020603050405020304" pitchFamily="18" charset="0"/>
              </a:rPr>
              <a:t>thesis</a:t>
            </a:r>
            <a:endParaRPr lang="tr-TR" sz="2200" dirty="0">
              <a:latin typeface="Times New Roman" panose="02020603050405020304" pitchFamily="18" charset="0"/>
              <a:cs typeface="Times New Roman" panose="02020603050405020304" pitchFamily="18" charset="0"/>
            </a:endParaRPr>
          </a:p>
          <a:p>
            <a:pPr lvl="1" hangingPunct="0"/>
            <a:r>
              <a:rPr lang="en-US" sz="2200" dirty="0" smtClean="0">
                <a:latin typeface="Times New Roman" panose="02020603050405020304" pitchFamily="18" charset="0"/>
                <a:cs typeface="Times New Roman" panose="02020603050405020304" pitchFamily="18" charset="0"/>
              </a:rPr>
              <a:t>Articles </a:t>
            </a:r>
            <a:r>
              <a:rPr lang="en-US" sz="2200" dirty="0">
                <a:latin typeface="Times New Roman" panose="02020603050405020304" pitchFamily="18" charset="0"/>
                <a:cs typeface="Times New Roman" panose="02020603050405020304" pitchFamily="18" charset="0"/>
              </a:rPr>
              <a:t>that do not cover the meta-model for </a:t>
            </a:r>
            <a:r>
              <a:rPr lang="en-US" sz="2200" dirty="0" err="1">
                <a:latin typeface="Times New Roman" panose="02020603050405020304" pitchFamily="18" charset="0"/>
                <a:cs typeface="Times New Roman" panose="02020603050405020304" pitchFamily="18" charset="0"/>
              </a:rPr>
              <a:t>SQiE</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hangingPunct="0"/>
            <a:r>
              <a:rPr lang="tr-TR" dirty="0">
                <a:latin typeface="Times New Roman" panose="02020603050405020304" pitchFamily="18" charset="0"/>
                <a:cs typeface="Times New Roman" panose="02020603050405020304" pitchFamily="18" charset="0"/>
              </a:rPr>
              <a:t>I</a:t>
            </a:r>
            <a:r>
              <a:rPr lang="en-US" dirty="0" err="1" smtClean="0">
                <a:latin typeface="Times New Roman" panose="02020603050405020304" pitchFamily="18" charset="0"/>
                <a:cs typeface="Times New Roman" panose="02020603050405020304" pitchFamily="18" charset="0"/>
              </a:rPr>
              <a:t>nclusion</a:t>
            </a:r>
            <a:r>
              <a:rPr lang="en-US" dirty="0" smtClean="0">
                <a:latin typeface="Times New Roman" panose="02020603050405020304" pitchFamily="18" charset="0"/>
                <a:cs typeface="Times New Roman" panose="02020603050405020304" pitchFamily="18" charset="0"/>
              </a:rPr>
              <a:t> criteria</a:t>
            </a:r>
            <a:r>
              <a:rPr lang="tr-TR" dirty="0" smtClean="0">
                <a:latin typeface="Times New Roman" panose="02020603050405020304" pitchFamily="18" charset="0"/>
                <a:cs typeface="Times New Roman" panose="02020603050405020304" pitchFamily="18" charset="0"/>
              </a:rPr>
              <a:t>:</a:t>
            </a:r>
          </a:p>
          <a:p>
            <a:pPr lvl="1" hangingPunct="0"/>
            <a:r>
              <a:rPr lang="tr-TR" sz="2200" dirty="0" smtClean="0">
                <a:latin typeface="Times New Roman" panose="02020603050405020304" pitchFamily="18" charset="0"/>
                <a:cs typeface="Times New Roman" panose="02020603050405020304" pitchFamily="18" charset="0"/>
              </a:rPr>
              <a:t>S</a:t>
            </a:r>
            <a:r>
              <a:rPr lang="en-US" sz="2200" dirty="0" err="1" smtClean="0">
                <a:latin typeface="Times New Roman" panose="02020603050405020304" pitchFamily="18" charset="0"/>
                <a:cs typeface="Times New Roman" panose="02020603050405020304" pitchFamily="18" charset="0"/>
              </a:rPr>
              <a:t>tudies</a:t>
            </a:r>
            <a:r>
              <a:rPr lang="en-US" sz="2200" dirty="0" smtClean="0">
                <a:latin typeface="Times New Roman" panose="02020603050405020304" pitchFamily="18" charset="0"/>
                <a:cs typeface="Times New Roman" panose="02020603050405020304" pitchFamily="18" charset="0"/>
              </a:rPr>
              <a:t> are concerned with </a:t>
            </a:r>
            <a:r>
              <a:rPr lang="en-US" sz="2200" dirty="0" err="1" smtClean="0">
                <a:latin typeface="Times New Roman" panose="02020603050405020304" pitchFamily="18" charset="0"/>
                <a:cs typeface="Times New Roman" panose="02020603050405020304" pitchFamily="18" charset="0"/>
              </a:rPr>
              <a:t>SQiE</a:t>
            </a:r>
            <a:endParaRPr lang="tr-TR" sz="2200" dirty="0">
              <a:latin typeface="Times New Roman" panose="02020603050405020304" pitchFamily="18" charset="0"/>
              <a:cs typeface="Times New Roman" panose="02020603050405020304" pitchFamily="18" charset="0"/>
            </a:endParaRPr>
          </a:p>
          <a:p>
            <a:pPr lvl="1" hangingPunct="0"/>
            <a:r>
              <a:rPr lang="tr-TR" sz="2200" dirty="0" err="1" smtClean="0">
                <a:latin typeface="Times New Roman" panose="02020603050405020304" pitchFamily="18" charset="0"/>
                <a:cs typeface="Times New Roman" panose="02020603050405020304" pitchFamily="18" charset="0"/>
              </a:rPr>
              <a:t>Studies</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propose </a:t>
            </a:r>
            <a:r>
              <a:rPr lang="en-US" sz="2200" dirty="0" smtClean="0">
                <a:latin typeface="Times New Roman" panose="02020603050405020304" pitchFamily="18" charset="0"/>
                <a:cs typeface="Times New Roman" panose="02020603050405020304" pitchFamily="18" charset="0"/>
              </a:rPr>
              <a:t>meta-models</a:t>
            </a:r>
            <a:r>
              <a:rPr lang="tr-TR" sz="2200" dirty="0" smtClean="0">
                <a:latin typeface="Times New Roman" panose="02020603050405020304" pitchFamily="18" charset="0"/>
                <a:cs typeface="Times New Roman" panose="02020603050405020304" pitchFamily="18" charset="0"/>
              </a:rPr>
              <a:t> (</a:t>
            </a:r>
            <a:r>
              <a:rPr lang="tr-TR" sz="2200" dirty="0" err="1" smtClean="0">
                <a:latin typeface="Times New Roman" panose="02020603050405020304" pitchFamily="18" charset="0"/>
                <a:cs typeface="Times New Roman" panose="02020603050405020304" pitchFamily="18" charset="0"/>
              </a:rPr>
              <a:t>or</a:t>
            </a:r>
            <a:r>
              <a:rPr lang="tr-TR" sz="2200" dirty="0" smtClean="0">
                <a:latin typeface="Times New Roman" panose="02020603050405020304" pitchFamily="18" charset="0"/>
                <a:cs typeface="Times New Roman" panose="02020603050405020304" pitchFamily="18" charset="0"/>
              </a:rPr>
              <a:t> </a:t>
            </a:r>
            <a:r>
              <a:rPr lang="tr-TR" sz="2200" dirty="0" err="1" smtClean="0">
                <a:latin typeface="Times New Roman" panose="02020603050405020304" pitchFamily="18" charset="0"/>
                <a:cs typeface="Times New Roman" panose="02020603050405020304" pitchFamily="18" charset="0"/>
              </a:rPr>
              <a:t>abstract</a:t>
            </a:r>
            <a:r>
              <a:rPr lang="tr-TR" sz="2200" dirty="0" smtClean="0">
                <a:latin typeface="Times New Roman" panose="02020603050405020304" pitchFamily="18" charset="0"/>
                <a:cs typeface="Times New Roman" panose="02020603050405020304" pitchFamily="18" charset="0"/>
              </a:rPr>
              <a:t> </a:t>
            </a:r>
            <a:r>
              <a:rPr lang="tr-TR" sz="2200" dirty="0" err="1" smtClean="0">
                <a:latin typeface="Times New Roman" panose="02020603050405020304" pitchFamily="18" charset="0"/>
                <a:cs typeface="Times New Roman" panose="02020603050405020304" pitchFamily="18" charset="0"/>
              </a:rPr>
              <a:t>the</a:t>
            </a:r>
            <a:r>
              <a:rPr lang="tr-TR" sz="2200" dirty="0" smtClean="0">
                <a:latin typeface="Times New Roman" panose="02020603050405020304" pitchFamily="18" charset="0"/>
                <a:cs typeface="Times New Roman" panose="02020603050405020304" pitchFamily="18" charset="0"/>
              </a:rPr>
              <a:t> </a:t>
            </a:r>
            <a:r>
              <a:rPr lang="tr-TR" sz="2200" dirty="0" err="1" smtClean="0">
                <a:latin typeface="Times New Roman" panose="02020603050405020304" pitchFamily="18" charset="0"/>
                <a:cs typeface="Times New Roman" panose="02020603050405020304" pitchFamily="18" charset="0"/>
              </a:rPr>
              <a:t>concepts</a:t>
            </a:r>
            <a:r>
              <a:rPr lang="tr-TR" sz="2200" dirty="0" smtClean="0">
                <a:latin typeface="Times New Roman" panose="02020603050405020304" pitchFamily="18" charset="0"/>
                <a:cs typeface="Times New Roman" panose="02020603050405020304" pitchFamily="18" charset="0"/>
              </a:rPr>
              <a:t> of </a:t>
            </a:r>
            <a:r>
              <a:rPr lang="tr-TR" sz="2200" dirty="0" err="1" smtClean="0">
                <a:latin typeface="Times New Roman" panose="02020603050405020304" pitchFamily="18" charset="0"/>
                <a:cs typeface="Times New Roman" panose="02020603050405020304" pitchFamily="18" charset="0"/>
              </a:rPr>
              <a:t>SQiE</a:t>
            </a:r>
            <a:r>
              <a:rPr lang="tr-TR" sz="2200" dirty="0" smtClean="0">
                <a:latin typeface="Times New Roman" panose="02020603050405020304" pitchFamily="18" charset="0"/>
                <a:cs typeface="Times New Roman" panose="02020603050405020304" pitchFamily="18" charset="0"/>
              </a:rPr>
              <a:t>)</a:t>
            </a:r>
            <a:endParaRPr lang="tr-TR" sz="2200" dirty="0">
              <a:latin typeface="Times New Roman" panose="02020603050405020304" pitchFamily="18" charset="0"/>
              <a:cs typeface="Times New Roman" panose="02020603050405020304" pitchFamily="18" charset="0"/>
            </a:endParaRPr>
          </a:p>
          <a:p>
            <a:pPr lvl="1" hangingPunct="0"/>
            <a:r>
              <a:rPr lang="tr-TR" sz="2200" dirty="0" err="1" smtClean="0">
                <a:latin typeface="Times New Roman" panose="02020603050405020304" pitchFamily="18" charset="0"/>
                <a:cs typeface="Times New Roman" panose="02020603050405020304" pitchFamily="18" charset="0"/>
              </a:rPr>
              <a:t>Studies</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provide mature enough formal representations of the </a:t>
            </a:r>
            <a:r>
              <a:rPr lang="en-US" sz="2200" dirty="0" smtClean="0">
                <a:latin typeface="Times New Roman" panose="02020603050405020304" pitchFamily="18" charset="0"/>
                <a:cs typeface="Times New Roman" panose="02020603050405020304" pitchFamily="18" charset="0"/>
              </a:rPr>
              <a:t>meta-models.</a:t>
            </a:r>
            <a:endParaRPr lang="tr-TR"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50227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lvl="1" algn="ctr" defTabSz="457200" rtl="0">
              <a:spcBef>
                <a:spcPct val="0"/>
              </a:spcBef>
            </a:pPr>
            <a:r>
              <a:rPr lang="tr-TR" sz="4000" b="1" dirty="0" err="1">
                <a:solidFill>
                  <a:schemeClr val="accent3">
                    <a:lumMod val="75000"/>
                  </a:schemeClr>
                </a:solidFill>
                <a:latin typeface="Times New Roman" panose="02020603050405020304" pitchFamily="18" charset="0"/>
                <a:cs typeface="Times New Roman" panose="02020603050405020304" pitchFamily="18" charset="0"/>
              </a:rPr>
              <a:t>Research</a:t>
            </a:r>
            <a:r>
              <a:rPr lang="tr-TR" sz="4000" b="1" dirty="0">
                <a:solidFill>
                  <a:schemeClr val="accent3">
                    <a:lumMod val="75000"/>
                  </a:schemeClr>
                </a:solidFill>
                <a:latin typeface="Times New Roman" panose="02020603050405020304" pitchFamily="18" charset="0"/>
                <a:cs typeface="Times New Roman" panose="02020603050405020304" pitchFamily="18" charset="0"/>
              </a:rPr>
              <a:t> </a:t>
            </a:r>
            <a:r>
              <a:rPr lang="tr-TR" sz="4000" b="1" dirty="0" err="1">
                <a:solidFill>
                  <a:schemeClr val="accent3">
                    <a:lumMod val="75000"/>
                  </a:schemeClr>
                </a:solidFill>
                <a:latin typeface="Times New Roman" panose="02020603050405020304" pitchFamily="18" charset="0"/>
                <a:cs typeface="Times New Roman" panose="02020603050405020304" pitchFamily="18" charset="0"/>
              </a:rPr>
              <a:t>Method</a:t>
            </a:r>
            <a:r>
              <a:rPr lang="tr-TR" sz="4800" b="1" dirty="0">
                <a:solidFill>
                  <a:schemeClr val="accent3">
                    <a:lumMod val="75000"/>
                  </a:schemeClr>
                </a:solidFill>
                <a:latin typeface="Times New Roman" panose="02020603050405020304" pitchFamily="18" charset="0"/>
                <a:cs typeface="Times New Roman" panose="02020603050405020304" pitchFamily="18" charset="0"/>
              </a:rPr>
              <a:t/>
            </a:r>
            <a:br>
              <a:rPr lang="tr-TR" sz="4800" b="1" dirty="0">
                <a:solidFill>
                  <a:schemeClr val="accent3">
                    <a:lumMod val="75000"/>
                  </a:schemeClr>
                </a:solidFill>
                <a:latin typeface="Times New Roman" panose="02020603050405020304" pitchFamily="18" charset="0"/>
                <a:cs typeface="Times New Roman" panose="02020603050405020304" pitchFamily="18" charset="0"/>
              </a:rPr>
            </a:br>
            <a:r>
              <a:rPr lang="tr-TR" sz="2400" b="1" dirty="0" err="1" smtClean="0">
                <a:solidFill>
                  <a:schemeClr val="accent3">
                    <a:lumMod val="75000"/>
                  </a:schemeClr>
                </a:solidFill>
                <a:latin typeface="Times New Roman" panose="02020603050405020304" pitchFamily="18" charset="0"/>
                <a:cs typeface="Times New Roman" panose="02020603050405020304" pitchFamily="18" charset="0"/>
              </a:rPr>
              <a:t>Publication</a:t>
            </a:r>
            <a:r>
              <a:rPr lang="tr-TR" sz="2400" b="1" dirty="0" smtClean="0">
                <a:solidFill>
                  <a:schemeClr val="accent3">
                    <a:lumMod val="75000"/>
                  </a:schemeClr>
                </a:solidFill>
                <a:latin typeface="Times New Roman" panose="02020603050405020304" pitchFamily="18" charset="0"/>
                <a:cs typeface="Times New Roman" panose="02020603050405020304" pitchFamily="18" charset="0"/>
              </a:rPr>
              <a:t> </a:t>
            </a:r>
            <a:r>
              <a:rPr lang="tr-TR" sz="2400" b="1" dirty="0" err="1" smtClean="0">
                <a:solidFill>
                  <a:schemeClr val="accent3">
                    <a:lumMod val="75000"/>
                  </a:schemeClr>
                </a:solidFill>
                <a:latin typeface="Times New Roman" panose="02020603050405020304" pitchFamily="18" charset="0"/>
                <a:cs typeface="Times New Roman" panose="02020603050405020304" pitchFamily="18" charset="0"/>
              </a:rPr>
              <a:t>selection</a:t>
            </a:r>
            <a:r>
              <a:rPr lang="tr-TR" sz="2400" b="1" dirty="0" smtClean="0">
                <a:solidFill>
                  <a:schemeClr val="accent3">
                    <a:lumMod val="75000"/>
                  </a:schemeClr>
                </a:solidFill>
                <a:latin typeface="Times New Roman" panose="02020603050405020304" pitchFamily="18" charset="0"/>
                <a:cs typeface="Times New Roman" panose="02020603050405020304" pitchFamily="18" charset="0"/>
              </a:rPr>
              <a:t> </a:t>
            </a:r>
            <a:r>
              <a:rPr lang="tr-TR" sz="2400" b="1" dirty="0" err="1" smtClean="0">
                <a:solidFill>
                  <a:schemeClr val="accent3">
                    <a:lumMod val="75000"/>
                  </a:schemeClr>
                </a:solidFill>
                <a:latin typeface="Times New Roman" panose="02020603050405020304" pitchFamily="18" charset="0"/>
                <a:cs typeface="Times New Roman" panose="02020603050405020304" pitchFamily="18" charset="0"/>
              </a:rPr>
              <a:t>and</a:t>
            </a:r>
            <a:r>
              <a:rPr lang="tr-TR" sz="2400" b="1" dirty="0" smtClean="0">
                <a:solidFill>
                  <a:schemeClr val="accent3">
                    <a:lumMod val="75000"/>
                  </a:schemeClr>
                </a:solidFill>
                <a:latin typeface="Times New Roman" panose="02020603050405020304" pitchFamily="18" charset="0"/>
                <a:cs typeface="Times New Roman" panose="02020603050405020304" pitchFamily="18" charset="0"/>
              </a:rPr>
              <a:t> Data </a:t>
            </a:r>
            <a:r>
              <a:rPr lang="tr-TR" sz="2400" b="1" dirty="0" err="1" smtClean="0">
                <a:solidFill>
                  <a:schemeClr val="accent3">
                    <a:lumMod val="75000"/>
                  </a:schemeClr>
                </a:solidFill>
                <a:latin typeface="Times New Roman" panose="02020603050405020304" pitchFamily="18" charset="0"/>
                <a:cs typeface="Times New Roman" panose="02020603050405020304" pitchFamily="18" charset="0"/>
              </a:rPr>
              <a:t>extraction</a:t>
            </a: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57200" y="1706880"/>
            <a:ext cx="8229600" cy="4419283"/>
          </a:xfrm>
        </p:spPr>
        <p:txBody>
          <a:bodyPr>
            <a:normAutofit fontScale="70000" lnSpcReduction="20000"/>
          </a:bodyPr>
          <a:lstStyle/>
          <a:p>
            <a:pPr algn="just" hangingPunct="0"/>
            <a:r>
              <a:rPr lang="tr-TR" dirty="0" err="1" smtClean="0">
                <a:latin typeface="Times New Roman" panose="02020603050405020304" pitchFamily="18" charset="0"/>
                <a:cs typeface="Times New Roman" panose="02020603050405020304" pitchFamily="18" charset="0"/>
              </a:rPr>
              <a:t>Publication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selection</a:t>
            </a:r>
            <a:r>
              <a:rPr lang="tr-TR" dirty="0" smtClean="0">
                <a:latin typeface="Times New Roman" panose="02020603050405020304" pitchFamily="18" charset="0"/>
                <a:cs typeface="Times New Roman" panose="02020603050405020304" pitchFamily="18" charset="0"/>
              </a:rPr>
              <a:t>;</a:t>
            </a:r>
          </a:p>
          <a:p>
            <a:pPr lvl="1" algn="just" hangingPunct="0"/>
            <a:r>
              <a:rPr lang="tr-TR" sz="2600" dirty="0" smtClean="0">
                <a:latin typeface="Times New Roman" panose="02020603050405020304" pitchFamily="18" charset="0"/>
                <a:cs typeface="Times New Roman" panose="02020603050405020304" pitchFamily="18" charset="0"/>
              </a:rPr>
              <a:t>B</a:t>
            </a:r>
            <a:r>
              <a:rPr lang="en-US" sz="2600" dirty="0" err="1" smtClean="0">
                <a:latin typeface="Times New Roman" panose="02020603050405020304" pitchFamily="18" charset="0"/>
                <a:cs typeface="Times New Roman" panose="02020603050405020304" pitchFamily="18" charset="0"/>
              </a:rPr>
              <a:t>oth</a:t>
            </a:r>
            <a:r>
              <a:rPr lang="en-US" sz="2600" dirty="0" smtClean="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authors assigned numbers to the articles as ‘0’ or ‘1’, </a:t>
            </a:r>
            <a:r>
              <a:rPr lang="en-US" sz="2600" dirty="0" smtClean="0">
                <a:latin typeface="Times New Roman" panose="02020603050405020304" pitchFamily="18" charset="0"/>
                <a:cs typeface="Times New Roman" panose="02020603050405020304" pitchFamily="18" charset="0"/>
              </a:rPr>
              <a:t>independently</a:t>
            </a:r>
            <a:r>
              <a:rPr lang="tr-TR" sz="2600" dirty="0">
                <a:latin typeface="Times New Roman" panose="02020603050405020304" pitchFamily="18" charset="0"/>
                <a:cs typeface="Times New Roman" panose="02020603050405020304" pitchFamily="18" charset="0"/>
              </a:rPr>
              <a:t>.</a:t>
            </a:r>
            <a:endParaRPr lang="tr-TR" sz="2600" dirty="0" smtClean="0">
              <a:latin typeface="Times New Roman" panose="02020603050405020304" pitchFamily="18" charset="0"/>
              <a:cs typeface="Times New Roman" panose="02020603050405020304" pitchFamily="18" charset="0"/>
            </a:endParaRPr>
          </a:p>
          <a:p>
            <a:pPr lvl="1" algn="just" hangingPunct="0"/>
            <a:r>
              <a:rPr lang="tr-TR" sz="2600" dirty="0" smtClean="0">
                <a:latin typeface="Times New Roman" panose="02020603050405020304" pitchFamily="18" charset="0"/>
                <a:cs typeface="Times New Roman" panose="02020603050405020304" pitchFamily="18" charset="0"/>
              </a:rPr>
              <a:t>B</a:t>
            </a:r>
            <a:r>
              <a:rPr lang="en-US" sz="2600" dirty="0" smtClean="0">
                <a:latin typeface="Times New Roman" panose="02020603050405020304" pitchFamily="18" charset="0"/>
                <a:cs typeface="Times New Roman" panose="02020603050405020304" pitchFamily="18" charset="0"/>
              </a:rPr>
              <a:t>y </a:t>
            </a:r>
            <a:r>
              <a:rPr lang="en-US" sz="2600" dirty="0">
                <a:latin typeface="Times New Roman" panose="02020603050405020304" pitchFamily="18" charset="0"/>
                <a:cs typeface="Times New Roman" panose="02020603050405020304" pitchFamily="18" charset="0"/>
              </a:rPr>
              <a:t>reviewing title, abstract and </a:t>
            </a:r>
            <a:r>
              <a:rPr lang="en-US" sz="2600" dirty="0" smtClean="0">
                <a:latin typeface="Times New Roman" panose="02020603050405020304" pitchFamily="18" charset="0"/>
                <a:cs typeface="Times New Roman" panose="02020603050405020304" pitchFamily="18" charset="0"/>
              </a:rPr>
              <a:t>keywords</a:t>
            </a:r>
            <a:r>
              <a:rPr lang="tr-TR" sz="2600" dirty="0" smtClean="0">
                <a:latin typeface="Times New Roman" panose="02020603050405020304" pitchFamily="18" charset="0"/>
                <a:cs typeface="Times New Roman" panose="02020603050405020304" pitchFamily="18" charset="0"/>
                <a:sym typeface="Wingdings" panose="05000000000000000000" pitchFamily="2" charset="2"/>
              </a:rPr>
              <a:t></a:t>
            </a:r>
            <a:r>
              <a:rPr lang="en-US" sz="2600" dirty="0" smtClean="0">
                <a:latin typeface="Times New Roman" panose="02020603050405020304" pitchFamily="18" charset="0"/>
                <a:cs typeface="Times New Roman" panose="02020603050405020304" pitchFamily="18" charset="0"/>
              </a:rPr>
              <a:t>114 </a:t>
            </a:r>
            <a:r>
              <a:rPr lang="en-US" sz="2600" dirty="0">
                <a:latin typeface="Times New Roman" panose="02020603050405020304" pitchFamily="18" charset="0"/>
                <a:cs typeface="Times New Roman" panose="02020603050405020304" pitchFamily="18" charset="0"/>
              </a:rPr>
              <a:t>studies were </a:t>
            </a:r>
            <a:r>
              <a:rPr lang="tr-TR" sz="2600" dirty="0" err="1" smtClean="0">
                <a:latin typeface="Times New Roman" panose="02020603050405020304" pitchFamily="18" charset="0"/>
                <a:cs typeface="Times New Roman" panose="02020603050405020304" pitchFamily="18" charset="0"/>
              </a:rPr>
              <a:t>selected</a:t>
            </a:r>
            <a:endParaRPr lang="tr-TR" sz="2600" dirty="0" smtClean="0">
              <a:latin typeface="Times New Roman" panose="02020603050405020304" pitchFamily="18" charset="0"/>
              <a:cs typeface="Times New Roman" panose="02020603050405020304" pitchFamily="18" charset="0"/>
            </a:endParaRPr>
          </a:p>
          <a:p>
            <a:pPr lvl="1" algn="just" hangingPunct="0"/>
            <a:r>
              <a:rPr lang="tr-TR" sz="2600" dirty="0">
                <a:latin typeface="Times New Roman" panose="02020603050405020304" pitchFamily="18" charset="0"/>
                <a:cs typeface="Times New Roman" panose="02020603050405020304" pitchFamily="18" charset="0"/>
              </a:rPr>
              <a:t>B</a:t>
            </a:r>
            <a:r>
              <a:rPr lang="en-US" sz="2600" dirty="0" smtClean="0">
                <a:latin typeface="Times New Roman" panose="02020603050405020304" pitchFamily="18" charset="0"/>
                <a:cs typeface="Times New Roman" panose="02020603050405020304" pitchFamily="18" charset="0"/>
              </a:rPr>
              <a:t>y </a:t>
            </a:r>
            <a:r>
              <a:rPr lang="en-US" sz="2600" dirty="0">
                <a:latin typeface="Times New Roman" panose="02020603050405020304" pitchFamily="18" charset="0"/>
                <a:cs typeface="Times New Roman" panose="02020603050405020304" pitchFamily="18" charset="0"/>
              </a:rPr>
              <a:t>reviewing </a:t>
            </a:r>
            <a:r>
              <a:rPr lang="tr-TR" sz="2600" dirty="0" err="1" smtClean="0">
                <a:latin typeface="Times New Roman" panose="02020603050405020304" pitchFamily="18" charset="0"/>
                <a:cs typeface="Times New Roman" panose="02020603050405020304" pitchFamily="18" charset="0"/>
              </a:rPr>
              <a:t>full</a:t>
            </a:r>
            <a:r>
              <a:rPr lang="tr-TR" sz="2600" dirty="0" smtClean="0">
                <a:latin typeface="Times New Roman" panose="02020603050405020304" pitchFamily="18" charset="0"/>
                <a:cs typeface="Times New Roman" panose="02020603050405020304" pitchFamily="18" charset="0"/>
              </a:rPr>
              <a:t> </a:t>
            </a:r>
            <a:r>
              <a:rPr lang="tr-TR" sz="2600" dirty="0" err="1" smtClean="0">
                <a:latin typeface="Times New Roman" panose="02020603050405020304" pitchFamily="18" charset="0"/>
                <a:cs typeface="Times New Roman" panose="02020603050405020304" pitchFamily="18" charset="0"/>
              </a:rPr>
              <a:t>text</a:t>
            </a:r>
            <a:r>
              <a:rPr lang="tr-TR" sz="2600" dirty="0" smtClean="0">
                <a:latin typeface="Times New Roman" panose="02020603050405020304" pitchFamily="18" charset="0"/>
                <a:cs typeface="Times New Roman" panose="02020603050405020304" pitchFamily="18" charset="0"/>
                <a:sym typeface="Wingdings" panose="05000000000000000000" pitchFamily="2" charset="2"/>
              </a:rPr>
              <a:t> 24 of 114 </a:t>
            </a:r>
            <a:r>
              <a:rPr lang="tr-TR" sz="2600" dirty="0" err="1" smtClean="0">
                <a:latin typeface="Times New Roman" panose="02020603050405020304" pitchFamily="18" charset="0"/>
                <a:cs typeface="Times New Roman" panose="02020603050405020304" pitchFamily="18" charset="0"/>
                <a:sym typeface="Wingdings" panose="05000000000000000000" pitchFamily="2" charset="2"/>
              </a:rPr>
              <a:t>studies</a:t>
            </a:r>
            <a:r>
              <a:rPr lang="tr-TR" sz="2600" dirty="0" smtClean="0">
                <a:latin typeface="Times New Roman" panose="02020603050405020304" pitchFamily="18" charset="0"/>
                <a:cs typeface="Times New Roman" panose="02020603050405020304" pitchFamily="18" charset="0"/>
                <a:sym typeface="Wingdings" panose="05000000000000000000" pitchFamily="2" charset="2"/>
              </a:rPr>
              <a:t> </a:t>
            </a:r>
            <a:r>
              <a:rPr lang="tr-TR" sz="2600" dirty="0" err="1" smtClean="0">
                <a:latin typeface="Times New Roman" panose="02020603050405020304" pitchFamily="18" charset="0"/>
                <a:cs typeface="Times New Roman" panose="02020603050405020304" pitchFamily="18" charset="0"/>
                <a:sym typeface="Wingdings" panose="05000000000000000000" pitchFamily="2" charset="2"/>
              </a:rPr>
              <a:t>were</a:t>
            </a:r>
            <a:r>
              <a:rPr lang="tr-TR" sz="2600" dirty="0" smtClean="0">
                <a:latin typeface="Times New Roman" panose="02020603050405020304" pitchFamily="18" charset="0"/>
                <a:cs typeface="Times New Roman" panose="02020603050405020304" pitchFamily="18" charset="0"/>
                <a:sym typeface="Wingdings" panose="05000000000000000000" pitchFamily="2" charset="2"/>
              </a:rPr>
              <a:t> </a:t>
            </a:r>
            <a:r>
              <a:rPr lang="tr-TR" sz="2600" dirty="0" err="1" smtClean="0">
                <a:latin typeface="Times New Roman" panose="02020603050405020304" pitchFamily="18" charset="0"/>
                <a:cs typeface="Times New Roman" panose="02020603050405020304" pitchFamily="18" charset="0"/>
                <a:sym typeface="Wingdings" panose="05000000000000000000" pitchFamily="2" charset="2"/>
              </a:rPr>
              <a:t>selected</a:t>
            </a:r>
            <a:endParaRPr lang="tr-TR" sz="2600" dirty="0" smtClean="0">
              <a:latin typeface="Times New Roman" panose="02020603050405020304" pitchFamily="18" charset="0"/>
              <a:cs typeface="Times New Roman" panose="02020603050405020304" pitchFamily="18" charset="0"/>
              <a:sym typeface="Wingdings" panose="05000000000000000000" pitchFamily="2" charset="2"/>
            </a:endParaRPr>
          </a:p>
          <a:p>
            <a:pPr lvl="1" algn="just" hangingPunct="0"/>
            <a:r>
              <a:rPr lang="tr-TR" sz="2600" dirty="0" err="1" smtClean="0">
                <a:latin typeface="Times New Roman" panose="02020603050405020304" pitchFamily="18" charset="0"/>
                <a:cs typeface="Times New Roman" panose="02020603050405020304" pitchFamily="18" charset="0"/>
                <a:sym typeface="Wingdings" panose="05000000000000000000" pitchFamily="2" charset="2"/>
              </a:rPr>
              <a:t>By</a:t>
            </a:r>
            <a:r>
              <a:rPr lang="tr-TR" sz="2600" dirty="0" smtClean="0">
                <a:latin typeface="Times New Roman" panose="02020603050405020304" pitchFamily="18" charset="0"/>
                <a:cs typeface="Times New Roman" panose="02020603050405020304" pitchFamily="18" charset="0"/>
                <a:sym typeface="Wingdings" panose="05000000000000000000" pitchFamily="2" charset="2"/>
              </a:rPr>
              <a:t> </a:t>
            </a:r>
            <a:r>
              <a:rPr lang="tr-TR" sz="2600" dirty="0" err="1" smtClean="0">
                <a:latin typeface="Times New Roman" panose="02020603050405020304" pitchFamily="18" charset="0"/>
                <a:cs typeface="Times New Roman" panose="02020603050405020304" pitchFamily="18" charset="0"/>
                <a:sym typeface="Wingdings" panose="05000000000000000000" pitchFamily="2" charset="2"/>
              </a:rPr>
              <a:t>applying</a:t>
            </a:r>
            <a:r>
              <a:rPr lang="tr-TR" sz="26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600" dirty="0">
                <a:latin typeface="Times New Roman" panose="02020603050405020304" pitchFamily="18" charset="0"/>
                <a:cs typeface="Times New Roman" panose="02020603050405020304" pitchFamily="18" charset="0"/>
              </a:rPr>
              <a:t>backward and forward </a:t>
            </a:r>
            <a:r>
              <a:rPr lang="en-US" sz="2600" dirty="0" smtClean="0">
                <a:latin typeface="Times New Roman" panose="02020603050405020304" pitchFamily="18" charset="0"/>
                <a:cs typeface="Times New Roman" panose="02020603050405020304" pitchFamily="18" charset="0"/>
              </a:rPr>
              <a:t>snowballing</a:t>
            </a:r>
            <a:r>
              <a:rPr lang="tr-TR" sz="2600" dirty="0" smtClean="0">
                <a:latin typeface="Times New Roman" panose="02020603050405020304" pitchFamily="18" charset="0"/>
                <a:cs typeface="Times New Roman" panose="02020603050405020304" pitchFamily="18" charset="0"/>
              </a:rPr>
              <a:t> [19]</a:t>
            </a:r>
            <a:r>
              <a:rPr lang="en-US" sz="2600" dirty="0" smtClean="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sym typeface="Wingdings" panose="05000000000000000000" pitchFamily="2" charset="2"/>
              </a:rPr>
              <a:t></a:t>
            </a:r>
            <a:r>
              <a:rPr lang="en-US" sz="2600" dirty="0">
                <a:latin typeface="Times New Roman" panose="02020603050405020304" pitchFamily="18" charset="0"/>
                <a:cs typeface="Times New Roman" panose="02020603050405020304" pitchFamily="18" charset="0"/>
              </a:rPr>
              <a:t> 4 more articles were </a:t>
            </a:r>
            <a:r>
              <a:rPr lang="en-US" sz="2600" dirty="0" smtClean="0">
                <a:latin typeface="Times New Roman" panose="02020603050405020304" pitchFamily="18" charset="0"/>
                <a:cs typeface="Times New Roman" panose="02020603050405020304" pitchFamily="18" charset="0"/>
              </a:rPr>
              <a:t>included</a:t>
            </a:r>
            <a:r>
              <a:rPr lang="tr-TR" sz="2600" dirty="0" smtClean="0">
                <a:latin typeface="Times New Roman" panose="02020603050405020304" pitchFamily="18" charset="0"/>
                <a:cs typeface="Times New Roman" panose="02020603050405020304" pitchFamily="18" charset="0"/>
              </a:rPr>
              <a:t>.</a:t>
            </a:r>
          </a:p>
          <a:p>
            <a:pPr lvl="1" algn="just" hangingPunct="0"/>
            <a:r>
              <a:rPr lang="en-US" sz="2600" dirty="0">
                <a:latin typeface="Times New Roman" panose="02020603050405020304" pitchFamily="18" charset="0"/>
                <a:cs typeface="Times New Roman" panose="02020603050405020304" pitchFamily="18" charset="0"/>
              </a:rPr>
              <a:t>As a result, a total of 28 publications were selected for detailed analysis</a:t>
            </a:r>
            <a:r>
              <a:rPr lang="en-US" sz="2600" dirty="0" smtClean="0">
                <a:latin typeface="Times New Roman" panose="02020603050405020304" pitchFamily="18" charset="0"/>
                <a:cs typeface="Times New Roman" panose="02020603050405020304" pitchFamily="18" charset="0"/>
              </a:rPr>
              <a:t>.</a:t>
            </a:r>
            <a:endParaRPr lang="tr-TR" sz="2600" dirty="0" smtClean="0">
              <a:latin typeface="Times New Roman" panose="02020603050405020304" pitchFamily="18" charset="0"/>
              <a:cs typeface="Times New Roman" panose="02020603050405020304" pitchFamily="18" charset="0"/>
            </a:endParaRPr>
          </a:p>
          <a:p>
            <a:pPr lvl="1" algn="just" hangingPunct="0"/>
            <a:endParaRPr lang="en-US" sz="2600" dirty="0">
              <a:latin typeface="Times New Roman" panose="02020603050405020304" pitchFamily="18" charset="0"/>
              <a:cs typeface="Times New Roman" panose="02020603050405020304" pitchFamily="18" charset="0"/>
            </a:endParaRPr>
          </a:p>
          <a:p>
            <a:pPr algn="just" hangingPunct="0"/>
            <a:r>
              <a:rPr lang="tr-TR" dirty="0" smtClean="0">
                <a:latin typeface="Times New Roman" panose="02020603050405020304" pitchFamily="18" charset="0"/>
                <a:cs typeface="Times New Roman" panose="02020603050405020304" pitchFamily="18" charset="0"/>
              </a:rPr>
              <a:t>Data </a:t>
            </a:r>
            <a:r>
              <a:rPr lang="tr-TR" dirty="0" err="1" smtClean="0">
                <a:latin typeface="Times New Roman" panose="02020603050405020304" pitchFamily="18" charset="0"/>
                <a:cs typeface="Times New Roman" panose="02020603050405020304" pitchFamily="18" charset="0"/>
              </a:rPr>
              <a:t>extraction</a:t>
            </a:r>
            <a:r>
              <a:rPr lang="tr-TR" dirty="0" smtClean="0">
                <a:latin typeface="Times New Roman" panose="02020603050405020304" pitchFamily="18" charset="0"/>
                <a:cs typeface="Times New Roman" panose="02020603050405020304" pitchFamily="18" charset="0"/>
              </a:rPr>
              <a:t>;</a:t>
            </a:r>
          </a:p>
          <a:p>
            <a:pPr lvl="1" algn="just" hangingPunct="0"/>
            <a:r>
              <a:rPr lang="en-US" sz="2600" dirty="0">
                <a:latin typeface="Times New Roman" panose="02020603050405020304" pitchFamily="18" charset="0"/>
                <a:cs typeface="Times New Roman" panose="02020603050405020304" pitchFamily="18" charset="0"/>
              </a:rPr>
              <a:t>The first author answered the RQs by reading the full </a:t>
            </a:r>
            <a:r>
              <a:rPr lang="en-US" sz="2600" dirty="0" smtClean="0">
                <a:latin typeface="Times New Roman" panose="02020603050405020304" pitchFamily="18" charset="0"/>
                <a:cs typeface="Times New Roman" panose="02020603050405020304" pitchFamily="18" charset="0"/>
              </a:rPr>
              <a:t>texts</a:t>
            </a:r>
            <a:r>
              <a:rPr lang="tr-TR" sz="2600" dirty="0" smtClean="0">
                <a:latin typeface="Times New Roman" panose="02020603050405020304" pitchFamily="18" charset="0"/>
                <a:cs typeface="Times New Roman" panose="02020603050405020304" pitchFamily="18" charset="0"/>
              </a:rPr>
              <a:t>.</a:t>
            </a:r>
          </a:p>
          <a:p>
            <a:pPr lvl="1" algn="just" hangingPunct="0"/>
            <a:r>
              <a:rPr lang="en-US" sz="2600" dirty="0">
                <a:latin typeface="Times New Roman" panose="02020603050405020304" pitchFamily="18" charset="0"/>
                <a:cs typeface="Times New Roman" panose="02020603050405020304" pitchFamily="18" charset="0"/>
              </a:rPr>
              <a:t>Then, peer-review was performed by the second author and any conflict between the authors was resolved in a series of discussions</a:t>
            </a:r>
            <a:r>
              <a:rPr lang="en-US" sz="2600" dirty="0" smtClean="0">
                <a:latin typeface="Times New Roman" panose="02020603050405020304" pitchFamily="18" charset="0"/>
                <a:cs typeface="Times New Roman" panose="02020603050405020304" pitchFamily="18" charset="0"/>
              </a:rPr>
              <a:t>.</a:t>
            </a:r>
            <a:endParaRPr lang="tr-TR" sz="2600" dirty="0" smtClean="0">
              <a:latin typeface="Times New Roman" panose="02020603050405020304" pitchFamily="18" charset="0"/>
              <a:cs typeface="Times New Roman" panose="02020603050405020304" pitchFamily="18" charset="0"/>
            </a:endParaRPr>
          </a:p>
          <a:p>
            <a:pPr lvl="1" algn="just" hangingPunct="0"/>
            <a:r>
              <a:rPr lang="en-US" sz="2600" dirty="0">
                <a:latin typeface="Times New Roman" panose="02020603050405020304" pitchFamily="18" charset="0"/>
                <a:cs typeface="Times New Roman" panose="02020603050405020304" pitchFamily="18" charset="0"/>
              </a:rPr>
              <a:t>Data extraction sheet can be reached by the following link: </a:t>
            </a:r>
            <a:r>
              <a:rPr lang="en-US" sz="2600" u="sng" dirty="0">
                <a:solidFill>
                  <a:schemeClr val="tx2">
                    <a:lumMod val="60000"/>
                    <a:lumOff val="40000"/>
                  </a:schemeClr>
                </a:solidFill>
                <a:latin typeface="Times New Roman" panose="02020603050405020304" pitchFamily="18" charset="0"/>
                <a:cs typeface="Times New Roman" panose="02020603050405020304" pitchFamily="18" charset="0"/>
              </a:rPr>
              <a:t>https://</a:t>
            </a:r>
            <a:r>
              <a:rPr lang="en-US" sz="2600" u="sng" dirty="0" smtClean="0">
                <a:solidFill>
                  <a:schemeClr val="tx2">
                    <a:lumMod val="60000"/>
                    <a:lumOff val="40000"/>
                  </a:schemeClr>
                </a:solidFill>
                <a:latin typeface="Times New Roman" panose="02020603050405020304" pitchFamily="18" charset="0"/>
                <a:cs typeface="Times New Roman" panose="02020603050405020304" pitchFamily="18" charset="0"/>
              </a:rPr>
              <a:t>tinyurl.com/ybz2ybky</a:t>
            </a:r>
            <a:endParaRPr lang="tr-TR" sz="2600" u="sng" dirty="0" smtClean="0">
              <a:solidFill>
                <a:schemeClr val="tx2">
                  <a:lumMod val="60000"/>
                  <a:lumOff val="4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1515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4000" b="1" dirty="0" err="1" smtClean="0">
                <a:solidFill>
                  <a:schemeClr val="accent3">
                    <a:lumMod val="75000"/>
                  </a:schemeClr>
                </a:solidFill>
                <a:latin typeface="Times New Roman" panose="02020603050405020304" pitchFamily="18" charset="0"/>
                <a:cs typeface="Times New Roman" panose="02020603050405020304" pitchFamily="18" charset="0"/>
              </a:rPr>
              <a:t>R</a:t>
            </a:r>
            <a:r>
              <a:rPr lang="tr-TR" sz="4000" b="1" dirty="0" err="1">
                <a:solidFill>
                  <a:schemeClr val="accent3">
                    <a:lumMod val="75000"/>
                  </a:schemeClr>
                </a:solidFill>
                <a:latin typeface="Times New Roman" panose="02020603050405020304" pitchFamily="18" charset="0"/>
                <a:cs typeface="Times New Roman" panose="02020603050405020304" pitchFamily="18" charset="0"/>
              </a:rPr>
              <a:t>esults</a:t>
            </a:r>
            <a:r>
              <a:rPr lang="tr-TR" sz="2800" b="1" dirty="0" smtClean="0">
                <a:solidFill>
                  <a:schemeClr val="accent3">
                    <a:lumMod val="75000"/>
                  </a:schemeClr>
                </a:solidFill>
                <a:latin typeface="Times New Roman" panose="02020603050405020304" pitchFamily="18" charset="0"/>
                <a:cs typeface="Times New Roman" panose="02020603050405020304" pitchFamily="18" charset="0"/>
              </a:rPr>
              <a:t/>
            </a:r>
            <a:br>
              <a:rPr lang="tr-TR" sz="2800" b="1" dirty="0" smtClean="0">
                <a:solidFill>
                  <a:schemeClr val="accent3">
                    <a:lumMod val="75000"/>
                  </a:schemeClr>
                </a:solidFill>
                <a:latin typeface="Times New Roman" panose="02020603050405020304" pitchFamily="18" charset="0"/>
                <a:cs typeface="Times New Roman" panose="02020603050405020304" pitchFamily="18" charset="0"/>
              </a:rPr>
            </a:br>
            <a:r>
              <a:rPr lang="tr-TR" sz="2400" b="1" dirty="0" smtClean="0">
                <a:solidFill>
                  <a:schemeClr val="accent3">
                    <a:lumMod val="75000"/>
                  </a:schemeClr>
                </a:solidFill>
                <a:latin typeface="Times New Roman" panose="02020603050405020304" pitchFamily="18" charset="0"/>
                <a:cs typeface="Times New Roman" panose="02020603050405020304" pitchFamily="18" charset="0"/>
              </a:rPr>
              <a:t>RQ1: </a:t>
            </a:r>
            <a:r>
              <a:rPr lang="en-US" sz="2400" dirty="0" smtClean="0">
                <a:solidFill>
                  <a:schemeClr val="accent3">
                    <a:lumMod val="75000"/>
                  </a:schemeClr>
                </a:solidFill>
                <a:latin typeface="Times New Roman" panose="02020603050405020304" pitchFamily="18" charset="0"/>
                <a:cs typeface="Times New Roman" panose="02020603050405020304" pitchFamily="18" charset="0"/>
              </a:rPr>
              <a:t>What </a:t>
            </a:r>
            <a:r>
              <a:rPr lang="en-US" sz="2400" dirty="0">
                <a:solidFill>
                  <a:schemeClr val="accent3">
                    <a:lumMod val="75000"/>
                  </a:schemeClr>
                </a:solidFill>
                <a:latin typeface="Times New Roman" panose="02020603050405020304" pitchFamily="18" charset="0"/>
                <a:cs typeface="Times New Roman" panose="02020603050405020304" pitchFamily="18" charset="0"/>
              </a:rPr>
              <a:t>are the basic characteristics of the meta-model proposed in the study?</a:t>
            </a:r>
          </a:p>
        </p:txBody>
      </p:sp>
      <p:pic>
        <p:nvPicPr>
          <p:cNvPr id="4" name="İçerik Yer Tutucusu 3"/>
          <p:cNvPicPr>
            <a:picLocks noGrp="1" noChangeAspect="1"/>
          </p:cNvPicPr>
          <p:nvPr>
            <p:ph idx="1"/>
          </p:nvPr>
        </p:nvPicPr>
        <p:blipFill>
          <a:blip r:embed="rId2"/>
          <a:stretch>
            <a:fillRect/>
          </a:stretch>
        </p:blipFill>
        <p:spPr>
          <a:xfrm>
            <a:off x="457200" y="1830546"/>
            <a:ext cx="8364538" cy="3208148"/>
          </a:xfrm>
          <a:prstGeom prst="rect">
            <a:avLst/>
          </a:prstGeom>
        </p:spPr>
      </p:pic>
      <p:sp>
        <p:nvSpPr>
          <p:cNvPr id="5" name="Metin kutusu 4"/>
          <p:cNvSpPr txBox="1"/>
          <p:nvPr/>
        </p:nvSpPr>
        <p:spPr>
          <a:xfrm>
            <a:off x="457199" y="5085809"/>
            <a:ext cx="2390504" cy="738664"/>
          </a:xfrm>
          <a:prstGeom prst="rect">
            <a:avLst/>
          </a:prstGeom>
          <a:noFill/>
        </p:spPr>
        <p:txBody>
          <a:bodyPr wrap="square" rtlCol="0">
            <a:spAutoFit/>
          </a:bodyPr>
          <a:lstStyle/>
          <a:p>
            <a:r>
              <a:rPr lang="tr-TR" sz="1400" b="1" dirty="0" smtClean="0">
                <a:latin typeface="Times New Roman" panose="02020603050405020304" pitchFamily="18" charset="0"/>
                <a:cs typeface="Times New Roman" panose="02020603050405020304" pitchFamily="18" charset="0"/>
              </a:rPr>
              <a:t>RQ1.1: </a:t>
            </a:r>
            <a:r>
              <a:rPr lang="en-US" sz="1400" dirty="0" smtClean="0">
                <a:latin typeface="Times New Roman" panose="02020603050405020304" pitchFamily="18" charset="0"/>
                <a:cs typeface="Times New Roman" panose="02020603050405020304" pitchFamily="18" charset="0"/>
              </a:rPr>
              <a:t>What </a:t>
            </a:r>
            <a:r>
              <a:rPr lang="en-US" sz="1400" dirty="0">
                <a:latin typeface="Times New Roman" panose="02020603050405020304" pitchFamily="18" charset="0"/>
                <a:cs typeface="Times New Roman" panose="02020603050405020304" pitchFamily="18" charset="0"/>
              </a:rPr>
              <a:t>is the main purpose of the meta-model proposed? </a:t>
            </a:r>
          </a:p>
        </p:txBody>
      </p:sp>
      <p:sp>
        <p:nvSpPr>
          <p:cNvPr id="6" name="Metin kutusu 5"/>
          <p:cNvSpPr txBox="1"/>
          <p:nvPr/>
        </p:nvSpPr>
        <p:spPr>
          <a:xfrm>
            <a:off x="6413863" y="5038694"/>
            <a:ext cx="2407875" cy="738664"/>
          </a:xfrm>
          <a:prstGeom prst="rect">
            <a:avLst/>
          </a:prstGeom>
          <a:noFill/>
        </p:spPr>
        <p:txBody>
          <a:bodyPr wrap="square" rtlCol="0">
            <a:spAutoFit/>
          </a:bodyPr>
          <a:lstStyle/>
          <a:p>
            <a:r>
              <a:rPr lang="tr-TR" sz="1400" b="1" dirty="0" smtClean="0">
                <a:latin typeface="Times New Roman" panose="02020603050405020304" pitchFamily="18" charset="0"/>
                <a:cs typeface="Times New Roman" panose="02020603050405020304" pitchFamily="18" charset="0"/>
              </a:rPr>
              <a:t>RQ1.3: </a:t>
            </a:r>
            <a:r>
              <a:rPr lang="en-US" sz="1400" dirty="0" smtClean="0">
                <a:latin typeface="Times New Roman" panose="02020603050405020304" pitchFamily="18" charset="0"/>
                <a:cs typeface="Times New Roman" panose="02020603050405020304" pitchFamily="18" charset="0"/>
              </a:rPr>
              <a:t>Is </a:t>
            </a:r>
            <a:r>
              <a:rPr lang="en-US" sz="1400" dirty="0">
                <a:latin typeface="Times New Roman" panose="02020603050405020304" pitchFamily="18" charset="0"/>
                <a:cs typeface="Times New Roman" panose="02020603050405020304" pitchFamily="18" charset="0"/>
              </a:rPr>
              <a:t>the meta-model taken as the base for tool development in the study? </a:t>
            </a:r>
          </a:p>
        </p:txBody>
      </p:sp>
      <p:sp>
        <p:nvSpPr>
          <p:cNvPr id="7" name="Metin kutusu 6"/>
          <p:cNvSpPr txBox="1"/>
          <p:nvPr/>
        </p:nvSpPr>
        <p:spPr>
          <a:xfrm>
            <a:off x="2978331" y="5085809"/>
            <a:ext cx="3222172" cy="523220"/>
          </a:xfrm>
          <a:prstGeom prst="rect">
            <a:avLst/>
          </a:prstGeom>
          <a:noFill/>
        </p:spPr>
        <p:txBody>
          <a:bodyPr wrap="square" rtlCol="0">
            <a:spAutoFit/>
          </a:bodyPr>
          <a:lstStyle/>
          <a:p>
            <a:r>
              <a:rPr lang="tr-TR" sz="1400" b="1" dirty="0" smtClean="0">
                <a:latin typeface="Times New Roman" panose="02020603050405020304" pitchFamily="18" charset="0"/>
                <a:cs typeface="Times New Roman" panose="02020603050405020304" pitchFamily="18" charset="0"/>
              </a:rPr>
              <a:t>RQ1.2: </a:t>
            </a:r>
            <a:r>
              <a:rPr lang="en-US" sz="1400" dirty="0" smtClean="0">
                <a:latin typeface="Times New Roman" panose="02020603050405020304" pitchFamily="18" charset="0"/>
                <a:cs typeface="Times New Roman" panose="02020603050405020304" pitchFamily="18" charset="0"/>
              </a:rPr>
              <a:t>Which </a:t>
            </a:r>
            <a:r>
              <a:rPr lang="en-US" sz="1400" dirty="0">
                <a:latin typeface="Times New Roman" panose="02020603050405020304" pitchFamily="18" charset="0"/>
                <a:cs typeface="Times New Roman" panose="02020603050405020304" pitchFamily="18" charset="0"/>
              </a:rPr>
              <a:t>type of software products are targeted for </a:t>
            </a:r>
            <a:r>
              <a:rPr lang="en-US" sz="1400" dirty="0" err="1">
                <a:latin typeface="Times New Roman" panose="02020603050405020304" pitchFamily="18" charset="0"/>
                <a:cs typeface="Times New Roman" panose="02020603050405020304" pitchFamily="18" charset="0"/>
              </a:rPr>
              <a:t>SQiE</a:t>
            </a:r>
            <a:r>
              <a:rPr lang="en-US" sz="1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5286039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smtClean="0">
                <a:solidFill>
                  <a:schemeClr val="accent3">
                    <a:lumMod val="75000"/>
                  </a:schemeClr>
                </a:solidFill>
                <a:latin typeface="Times New Roman" panose="02020603050405020304" pitchFamily="18" charset="0"/>
                <a:cs typeface="Times New Roman" panose="02020603050405020304" pitchFamily="18" charset="0"/>
              </a:rPr>
              <a:t>Results</a:t>
            </a:r>
            <a:r>
              <a:rPr lang="tr-TR" sz="4000" b="1" dirty="0" smtClean="0">
                <a:solidFill>
                  <a:schemeClr val="accent3">
                    <a:lumMod val="75000"/>
                  </a:schemeClr>
                </a:solidFill>
                <a:latin typeface="Times New Roman" panose="02020603050405020304" pitchFamily="18" charset="0"/>
                <a:cs typeface="Times New Roman" panose="02020603050405020304" pitchFamily="18" charset="0"/>
              </a:rPr>
              <a:t/>
            </a:r>
            <a:br>
              <a:rPr lang="tr-TR" sz="4000" b="1" dirty="0" smtClean="0">
                <a:solidFill>
                  <a:schemeClr val="accent3">
                    <a:lumMod val="75000"/>
                  </a:schemeClr>
                </a:solidFill>
                <a:latin typeface="Times New Roman" panose="02020603050405020304" pitchFamily="18" charset="0"/>
                <a:cs typeface="Times New Roman" panose="02020603050405020304" pitchFamily="18" charset="0"/>
              </a:rPr>
            </a:br>
            <a:r>
              <a:rPr lang="tr-TR" sz="2700" b="1" dirty="0">
                <a:solidFill>
                  <a:schemeClr val="accent3">
                    <a:lumMod val="75000"/>
                  </a:schemeClr>
                </a:solidFill>
                <a:latin typeface="Times New Roman" panose="02020603050405020304" pitchFamily="18" charset="0"/>
                <a:cs typeface="Times New Roman" panose="02020603050405020304" pitchFamily="18" charset="0"/>
              </a:rPr>
              <a:t>RQ2: </a:t>
            </a:r>
            <a:r>
              <a:rPr lang="en-US" sz="2700" dirty="0" smtClean="0">
                <a:solidFill>
                  <a:schemeClr val="accent3">
                    <a:lumMod val="75000"/>
                  </a:schemeClr>
                </a:solidFill>
                <a:latin typeface="Times New Roman" panose="02020603050405020304" pitchFamily="18" charset="0"/>
                <a:cs typeface="Times New Roman" panose="02020603050405020304" pitchFamily="18" charset="0"/>
              </a:rPr>
              <a:t>Are </a:t>
            </a:r>
            <a:r>
              <a:rPr lang="en-US" sz="2700" dirty="0">
                <a:solidFill>
                  <a:schemeClr val="accent3">
                    <a:lumMod val="75000"/>
                  </a:schemeClr>
                </a:solidFill>
                <a:latin typeface="Times New Roman" panose="02020603050405020304" pitchFamily="18" charset="0"/>
                <a:cs typeface="Times New Roman" panose="02020603050405020304" pitchFamily="18" charset="0"/>
              </a:rPr>
              <a:t>there any software quality models taken as reference for the proposal</a:t>
            </a:r>
            <a:r>
              <a:rPr lang="en-US" sz="2700" dirty="0" smtClean="0">
                <a:solidFill>
                  <a:schemeClr val="accent3">
                    <a:lumMod val="75000"/>
                  </a:schemeClr>
                </a:solidFill>
                <a:latin typeface="Times New Roman" panose="02020603050405020304" pitchFamily="18" charset="0"/>
                <a:cs typeface="Times New Roman" panose="02020603050405020304" pitchFamily="18" charset="0"/>
              </a:rPr>
              <a:t>?</a:t>
            </a:r>
            <a:r>
              <a:rPr lang="tr-TR" sz="2700" dirty="0" smtClean="0">
                <a:solidFill>
                  <a:schemeClr val="accent3">
                    <a:lumMod val="75000"/>
                  </a:schemeClr>
                </a:solidFill>
                <a:latin typeface="Times New Roman" panose="02020603050405020304" pitchFamily="18" charset="0"/>
                <a:cs typeface="Times New Roman" panose="02020603050405020304" pitchFamily="18" charset="0"/>
              </a:rPr>
              <a:t> </a:t>
            </a:r>
            <a:r>
              <a:rPr lang="tr-TR" sz="2700" dirty="0" err="1" smtClean="0">
                <a:solidFill>
                  <a:schemeClr val="accent3">
                    <a:lumMod val="75000"/>
                  </a:schemeClr>
                </a:solidFill>
                <a:latin typeface="Times New Roman" panose="02020603050405020304" pitchFamily="18" charset="0"/>
                <a:cs typeface="Times New Roman" panose="02020603050405020304" pitchFamily="18" charset="0"/>
              </a:rPr>
              <a:t>If</a:t>
            </a:r>
            <a:r>
              <a:rPr lang="tr-TR" sz="2700" dirty="0" smtClean="0">
                <a:solidFill>
                  <a:schemeClr val="accent3">
                    <a:lumMod val="75000"/>
                  </a:schemeClr>
                </a:solidFill>
                <a:latin typeface="Times New Roman" panose="02020603050405020304" pitchFamily="18" charset="0"/>
                <a:cs typeface="Times New Roman" panose="02020603050405020304" pitchFamily="18" charset="0"/>
              </a:rPr>
              <a:t> </a:t>
            </a:r>
            <a:r>
              <a:rPr lang="tr-TR" sz="2700" dirty="0" err="1" smtClean="0">
                <a:solidFill>
                  <a:schemeClr val="accent3">
                    <a:lumMod val="75000"/>
                  </a:schemeClr>
                </a:solidFill>
                <a:latin typeface="Times New Roman" panose="02020603050405020304" pitchFamily="18" charset="0"/>
                <a:cs typeface="Times New Roman" panose="02020603050405020304" pitchFamily="18" charset="0"/>
              </a:rPr>
              <a:t>yes</a:t>
            </a:r>
            <a:r>
              <a:rPr lang="tr-TR" sz="2700" dirty="0">
                <a:solidFill>
                  <a:schemeClr val="accent3">
                    <a:lumMod val="75000"/>
                  </a:schemeClr>
                </a:solidFill>
                <a:latin typeface="Times New Roman" panose="02020603050405020304" pitchFamily="18" charset="0"/>
                <a:cs typeface="Times New Roman" panose="02020603050405020304" pitchFamily="18" charset="0"/>
              </a:rPr>
              <a:t>;</a:t>
            </a:r>
            <a:endParaRPr lang="en-US" sz="2700"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57200" y="1600200"/>
            <a:ext cx="8451670" cy="4791891"/>
          </a:xfrm>
        </p:spPr>
        <p:txBody>
          <a:bodyPr>
            <a:normAutofit/>
          </a:bodyPr>
          <a:lstStyle/>
          <a:p>
            <a:endParaRPr lang="en-US" dirty="0"/>
          </a:p>
          <a:p>
            <a:pPr marL="0" indent="0">
              <a:buNone/>
            </a:pPr>
            <a:endParaRPr lang="en-US" dirty="0"/>
          </a:p>
          <a:p>
            <a:endParaRPr lang="en-US" dirty="0"/>
          </a:p>
          <a:p>
            <a:pPr marL="0" indent="0">
              <a:buNone/>
            </a:pPr>
            <a:endParaRPr lang="en-US" dirty="0"/>
          </a:p>
          <a:p>
            <a:pPr marL="0" indent="0">
              <a:buNone/>
            </a:pPr>
            <a:endParaRPr lang="en-US" b="1" dirty="0" smtClean="0"/>
          </a:p>
        </p:txBody>
      </p:sp>
      <p:sp>
        <p:nvSpPr>
          <p:cNvPr id="6" name="Metin kutusu 5"/>
          <p:cNvSpPr txBox="1"/>
          <p:nvPr/>
        </p:nvSpPr>
        <p:spPr>
          <a:xfrm>
            <a:off x="360997" y="4937760"/>
            <a:ext cx="2565083" cy="523220"/>
          </a:xfrm>
          <a:prstGeom prst="rect">
            <a:avLst/>
          </a:prstGeom>
          <a:noFill/>
        </p:spPr>
        <p:txBody>
          <a:bodyPr wrap="square" rtlCol="0">
            <a:spAutoFit/>
          </a:bodyPr>
          <a:lstStyle/>
          <a:p>
            <a:pPr algn="just"/>
            <a:r>
              <a:rPr lang="tr-TR" sz="1400" b="1" dirty="0" smtClean="0">
                <a:latin typeface="Times New Roman" panose="02020603050405020304" pitchFamily="18" charset="0"/>
                <a:cs typeface="Times New Roman" panose="02020603050405020304" pitchFamily="18" charset="0"/>
              </a:rPr>
              <a:t>RQ2.1: </a:t>
            </a:r>
            <a:r>
              <a:rPr lang="en-US" sz="1400" dirty="0">
                <a:latin typeface="Times New Roman" panose="02020603050405020304" pitchFamily="18" charset="0"/>
                <a:cs typeface="Times New Roman" panose="02020603050405020304" pitchFamily="18" charset="0"/>
              </a:rPr>
              <a:t>Which software quality model(s) are taken as reference? </a:t>
            </a:r>
            <a:endParaRPr lang="en-US"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3257006" y="4706928"/>
            <a:ext cx="5429794" cy="1600438"/>
          </a:xfrm>
          <a:prstGeom prst="rect">
            <a:avLst/>
          </a:prstGeom>
          <a:noFill/>
        </p:spPr>
        <p:txBody>
          <a:bodyPr wrap="square" rtlCol="0">
            <a:spAutoFit/>
          </a:bodyPr>
          <a:lstStyle/>
          <a:p>
            <a:pPr algn="just"/>
            <a:r>
              <a:rPr lang="tr-TR" sz="1400" b="1" dirty="0" smtClean="0">
                <a:latin typeface="Times New Roman" panose="02020603050405020304" pitchFamily="18" charset="0"/>
                <a:cs typeface="Times New Roman" panose="02020603050405020304" pitchFamily="18" charset="0"/>
              </a:rPr>
              <a:t>RQ2.2: </a:t>
            </a:r>
            <a:r>
              <a:rPr lang="en-US" sz="1400" dirty="0" smtClean="0">
                <a:latin typeface="Times New Roman" panose="02020603050405020304" pitchFamily="18" charset="0"/>
                <a:cs typeface="Times New Roman" panose="02020603050405020304" pitchFamily="18" charset="0"/>
              </a:rPr>
              <a:t>Does </a:t>
            </a:r>
            <a:r>
              <a:rPr lang="en-US" sz="1400" dirty="0">
                <a:latin typeface="Times New Roman" panose="02020603050405020304" pitchFamily="18" charset="0"/>
                <a:cs typeface="Times New Roman" panose="02020603050405020304" pitchFamily="18" charset="0"/>
              </a:rPr>
              <a:t>the meta-model serve for </a:t>
            </a:r>
            <a:r>
              <a:rPr lang="en-US" sz="1400" dirty="0" err="1">
                <a:latin typeface="Times New Roman" panose="02020603050405020304" pitchFamily="18" charset="0"/>
                <a:cs typeface="Times New Roman" panose="02020603050405020304" pitchFamily="18" charset="0"/>
              </a:rPr>
              <a:t>SQiE</a:t>
            </a:r>
            <a:r>
              <a:rPr lang="en-US" sz="1400" dirty="0">
                <a:latin typeface="Times New Roman" panose="02020603050405020304" pitchFamily="18" charset="0"/>
                <a:cs typeface="Times New Roman" panose="02020603050405020304" pitchFamily="18" charset="0"/>
              </a:rPr>
              <a:t> with respect to all the models taken as reference? 	</a:t>
            </a:r>
            <a:endParaRPr lang="tr-TR" sz="1400" dirty="0" smtClean="0">
              <a:latin typeface="Times New Roman" panose="02020603050405020304" pitchFamily="18" charset="0"/>
              <a:cs typeface="Times New Roman" panose="02020603050405020304" pitchFamily="18" charset="0"/>
            </a:endParaRPr>
          </a:p>
          <a:p>
            <a:pPr algn="just"/>
            <a:r>
              <a:rPr lang="tr-TR" sz="1400" b="1" dirty="0" smtClean="0">
                <a:latin typeface="Times New Roman" panose="02020603050405020304" pitchFamily="18" charset="0"/>
                <a:cs typeface="Times New Roman" panose="02020603050405020304" pitchFamily="18" charset="0"/>
              </a:rPr>
              <a:t>RQ2.3: </a:t>
            </a:r>
            <a:r>
              <a:rPr lang="en-US" sz="1400" dirty="0">
                <a:latin typeface="Times New Roman" panose="02020603050405020304" pitchFamily="18" charset="0"/>
                <a:cs typeface="Times New Roman" panose="02020603050405020304" pitchFamily="18" charset="0"/>
              </a:rPr>
              <a:t>Is the terminology of the software quality model(s) taken as reference mapped to the terminology defined by the meta-model in the study</a:t>
            </a:r>
            <a:r>
              <a:rPr lang="en-US" sz="1400" dirty="0" smtClean="0">
                <a:latin typeface="Times New Roman" panose="02020603050405020304" pitchFamily="18" charset="0"/>
                <a:cs typeface="Times New Roman" panose="02020603050405020304" pitchFamily="18" charset="0"/>
              </a:rPr>
              <a:t>?</a:t>
            </a:r>
            <a:endParaRPr lang="tr-TR" sz="1400" dirty="0" smtClean="0">
              <a:latin typeface="Times New Roman" panose="02020603050405020304" pitchFamily="18" charset="0"/>
              <a:cs typeface="Times New Roman" panose="02020603050405020304" pitchFamily="18" charset="0"/>
            </a:endParaRPr>
          </a:p>
          <a:p>
            <a:pPr algn="just"/>
            <a:r>
              <a:rPr lang="tr-TR" sz="1400" b="1" dirty="0" smtClean="0">
                <a:latin typeface="Times New Roman" panose="02020603050405020304" pitchFamily="18" charset="0"/>
                <a:cs typeface="Times New Roman" panose="02020603050405020304" pitchFamily="18" charset="0"/>
              </a:rPr>
              <a:t>RQ2.4: </a:t>
            </a:r>
            <a:r>
              <a:rPr lang="en-US" sz="1400" dirty="0" smtClean="0">
                <a:latin typeface="Times New Roman" panose="02020603050405020304" pitchFamily="18" charset="0"/>
                <a:cs typeface="Times New Roman" panose="02020603050405020304" pitchFamily="18" charset="0"/>
              </a:rPr>
              <a:t>Is </a:t>
            </a:r>
            <a:r>
              <a:rPr lang="en-US" sz="1400" dirty="0">
                <a:latin typeface="Times New Roman" panose="02020603050405020304" pitchFamily="18" charset="0"/>
                <a:cs typeface="Times New Roman" panose="02020603050405020304" pitchFamily="18" charset="0"/>
              </a:rPr>
              <a:t>the structure of the software quality model(s) taken as reference mapped to the structure of the meta-model in the study</a:t>
            </a:r>
            <a:r>
              <a:rPr lang="en-US" sz="1400" dirty="0" smtClean="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p:txBody>
      </p:sp>
      <p:pic>
        <p:nvPicPr>
          <p:cNvPr id="9" name="Resim 8"/>
          <p:cNvPicPr>
            <a:picLocks noChangeAspect="1"/>
          </p:cNvPicPr>
          <p:nvPr/>
        </p:nvPicPr>
        <p:blipFill>
          <a:blip r:embed="rId2"/>
          <a:stretch>
            <a:fillRect/>
          </a:stretch>
        </p:blipFill>
        <p:spPr>
          <a:xfrm>
            <a:off x="300037" y="1719263"/>
            <a:ext cx="8543925" cy="3035936"/>
          </a:xfrm>
          <a:prstGeom prst="rect">
            <a:avLst/>
          </a:prstGeom>
        </p:spPr>
      </p:pic>
    </p:spTree>
    <p:extLst>
      <p:ext uri="{BB962C8B-B14F-4D97-AF65-F5344CB8AC3E}">
        <p14:creationId xmlns:p14="http://schemas.microsoft.com/office/powerpoint/2010/main" val="3083718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6921" y="303150"/>
            <a:ext cx="8229600" cy="1143000"/>
          </a:xfrm>
        </p:spPr>
        <p:txBody>
          <a:bodyPr>
            <a:normAutofit fontScale="90000"/>
          </a:bodyPr>
          <a:lstStyle/>
          <a:p>
            <a:r>
              <a:rPr lang="tr-TR" b="1" dirty="0" err="1" smtClean="0">
                <a:solidFill>
                  <a:schemeClr val="accent3">
                    <a:lumMod val="75000"/>
                  </a:schemeClr>
                </a:solidFill>
                <a:latin typeface="Times New Roman" panose="02020603050405020304" pitchFamily="18" charset="0"/>
                <a:cs typeface="Times New Roman" panose="02020603050405020304" pitchFamily="18" charset="0"/>
              </a:rPr>
              <a:t>Results</a:t>
            </a:r>
            <a:r>
              <a:rPr lang="tr-TR" sz="4000" b="1" dirty="0" smtClean="0">
                <a:solidFill>
                  <a:schemeClr val="accent3">
                    <a:lumMod val="75000"/>
                  </a:schemeClr>
                </a:solidFill>
                <a:latin typeface="Times New Roman" panose="02020603050405020304" pitchFamily="18" charset="0"/>
                <a:cs typeface="Times New Roman" panose="02020603050405020304" pitchFamily="18" charset="0"/>
              </a:rPr>
              <a:t/>
            </a:r>
            <a:br>
              <a:rPr lang="tr-TR" sz="4000" b="1" dirty="0" smtClean="0">
                <a:solidFill>
                  <a:schemeClr val="accent3">
                    <a:lumMod val="75000"/>
                  </a:schemeClr>
                </a:solidFill>
                <a:latin typeface="Times New Roman" panose="02020603050405020304" pitchFamily="18" charset="0"/>
                <a:cs typeface="Times New Roman" panose="02020603050405020304" pitchFamily="18" charset="0"/>
              </a:rPr>
            </a:br>
            <a:r>
              <a:rPr lang="tr-TR" sz="2000" b="1" dirty="0" smtClean="0">
                <a:solidFill>
                  <a:schemeClr val="accent3">
                    <a:lumMod val="75000"/>
                  </a:schemeClr>
                </a:solidFill>
                <a:latin typeface="Times New Roman" panose="02020603050405020304" pitchFamily="18" charset="0"/>
                <a:cs typeface="Times New Roman" panose="02020603050405020304" pitchFamily="18" charset="0"/>
              </a:rPr>
              <a:t>RQ3: </a:t>
            </a:r>
            <a:r>
              <a:rPr lang="en-US" sz="2000" dirty="0" smtClean="0">
                <a:solidFill>
                  <a:schemeClr val="accent3">
                    <a:lumMod val="75000"/>
                  </a:schemeClr>
                </a:solidFill>
                <a:latin typeface="Times New Roman" panose="02020603050405020304" pitchFamily="18" charset="0"/>
                <a:cs typeface="Times New Roman" panose="02020603050405020304" pitchFamily="18" charset="0"/>
              </a:rPr>
              <a:t>What </a:t>
            </a:r>
            <a:r>
              <a:rPr lang="en-US" sz="2000" dirty="0">
                <a:solidFill>
                  <a:schemeClr val="accent3">
                    <a:lumMod val="75000"/>
                  </a:schemeClr>
                </a:solidFill>
                <a:latin typeface="Times New Roman" panose="02020603050405020304" pitchFamily="18" charset="0"/>
                <a:cs typeface="Times New Roman" panose="02020603050405020304" pitchFamily="18" charset="0"/>
              </a:rPr>
              <a:t>are the basic characteristics of </a:t>
            </a:r>
            <a:r>
              <a:rPr lang="en-US" sz="2000" dirty="0" err="1">
                <a:solidFill>
                  <a:schemeClr val="accent3">
                    <a:lumMod val="75000"/>
                  </a:schemeClr>
                </a:solidFill>
                <a:latin typeface="Times New Roman" panose="02020603050405020304" pitchFamily="18" charset="0"/>
                <a:cs typeface="Times New Roman" panose="02020603050405020304" pitchFamily="18" charset="0"/>
              </a:rPr>
              <a:t>SQiE</a:t>
            </a:r>
            <a:r>
              <a:rPr lang="en-US" sz="2000" dirty="0">
                <a:solidFill>
                  <a:schemeClr val="accent3">
                    <a:lumMod val="75000"/>
                  </a:schemeClr>
                </a:solidFill>
                <a:latin typeface="Times New Roman" panose="02020603050405020304" pitchFamily="18" charset="0"/>
                <a:cs typeface="Times New Roman" panose="02020603050405020304" pitchFamily="18" charset="0"/>
              </a:rPr>
              <a:t> as defined in the meta-model?</a:t>
            </a:r>
            <a:r>
              <a:rPr lang="en-US" sz="2000" dirty="0">
                <a:latin typeface="Times New Roman" panose="02020603050405020304" pitchFamily="18" charset="0"/>
                <a:ea typeface="Times New Roman" panose="02020603050405020304" pitchFamily="18" charset="0"/>
              </a:rPr>
              <a:t/>
            </a:r>
            <a:br>
              <a:rPr lang="en-US" sz="2000" dirty="0">
                <a:latin typeface="Times New Roman" panose="02020603050405020304" pitchFamily="18" charset="0"/>
                <a:ea typeface="Times New Roman" panose="02020603050405020304" pitchFamily="18" charset="0"/>
              </a:rPr>
            </a:br>
            <a:r>
              <a:rPr lang="tr-TR" sz="2000" b="1" dirty="0" smtClean="0">
                <a:solidFill>
                  <a:schemeClr val="accent3">
                    <a:lumMod val="75000"/>
                  </a:schemeClr>
                </a:solidFill>
                <a:latin typeface="Times New Roman" panose="02020603050405020304" pitchFamily="18" charset="0"/>
                <a:cs typeface="Times New Roman" panose="02020603050405020304" pitchFamily="18" charset="0"/>
              </a:rPr>
              <a:t> </a:t>
            </a:r>
            <a:endParaRPr lang="en-US" sz="20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57200" y="1329856"/>
            <a:ext cx="8451670" cy="5062235"/>
          </a:xfrm>
        </p:spPr>
        <p:txBody>
          <a:bodyPr>
            <a:normAutofit/>
          </a:bodyPr>
          <a:lstStyle/>
          <a:p>
            <a:endParaRPr lang="en-US" dirty="0"/>
          </a:p>
          <a:p>
            <a:pPr marL="0" indent="0">
              <a:buNone/>
            </a:pPr>
            <a:endParaRPr lang="en-US" dirty="0"/>
          </a:p>
          <a:p>
            <a:endParaRPr lang="en-US" dirty="0"/>
          </a:p>
          <a:p>
            <a:pPr marL="0" indent="0">
              <a:buNone/>
            </a:pPr>
            <a:endParaRPr lang="en-US" dirty="0"/>
          </a:p>
          <a:p>
            <a:pPr marL="0" indent="0">
              <a:buNone/>
            </a:pPr>
            <a:endParaRPr lang="en-US" b="1" dirty="0" smtClean="0"/>
          </a:p>
        </p:txBody>
      </p:sp>
      <p:pic>
        <p:nvPicPr>
          <p:cNvPr id="4" name="Resim 3"/>
          <p:cNvPicPr>
            <a:picLocks noChangeAspect="1"/>
          </p:cNvPicPr>
          <p:nvPr/>
        </p:nvPicPr>
        <p:blipFill>
          <a:blip r:embed="rId2"/>
          <a:stretch>
            <a:fillRect/>
          </a:stretch>
        </p:blipFill>
        <p:spPr>
          <a:xfrm>
            <a:off x="1164083" y="1323660"/>
            <a:ext cx="6822224" cy="4825739"/>
          </a:xfrm>
          <a:prstGeom prst="rect">
            <a:avLst/>
          </a:prstGeom>
        </p:spPr>
      </p:pic>
      <p:sp>
        <p:nvSpPr>
          <p:cNvPr id="7" name="Metin kutusu 6"/>
          <p:cNvSpPr txBox="1"/>
          <p:nvPr/>
        </p:nvSpPr>
        <p:spPr>
          <a:xfrm>
            <a:off x="1082363" y="3444003"/>
            <a:ext cx="3324174" cy="461665"/>
          </a:xfrm>
          <a:prstGeom prst="rect">
            <a:avLst/>
          </a:prstGeom>
          <a:noFill/>
        </p:spPr>
        <p:txBody>
          <a:bodyPr wrap="square" rtlCol="0">
            <a:spAutoFit/>
          </a:bodyPr>
          <a:lstStyle/>
          <a:p>
            <a:pPr lvl="0"/>
            <a:r>
              <a:rPr lang="tr-TR" sz="1200" b="1" dirty="0" smtClean="0">
                <a:solidFill>
                  <a:prstClr val="black"/>
                </a:solidFill>
                <a:latin typeface="Times New Roman" panose="02020603050405020304" pitchFamily="18" charset="0"/>
                <a:cs typeface="Times New Roman" panose="02020603050405020304" pitchFamily="18" charset="0"/>
              </a:rPr>
              <a:t>RQ3.1: </a:t>
            </a:r>
            <a:r>
              <a:rPr lang="en-US" sz="1200" dirty="0" smtClean="0">
                <a:solidFill>
                  <a:prstClr val="black"/>
                </a:solidFill>
                <a:latin typeface="Times New Roman" panose="02020603050405020304" pitchFamily="18" charset="0"/>
                <a:cs typeface="Times New Roman" panose="02020603050405020304" pitchFamily="18" charset="0"/>
              </a:rPr>
              <a:t>What methods/techniques are used as reference for </a:t>
            </a:r>
            <a:r>
              <a:rPr lang="en-US" sz="1200" dirty="0" err="1" smtClean="0">
                <a:solidFill>
                  <a:prstClr val="black"/>
                </a:solidFill>
                <a:latin typeface="Times New Roman" panose="02020603050405020304" pitchFamily="18" charset="0"/>
                <a:cs typeface="Times New Roman" panose="02020603050405020304" pitchFamily="18" charset="0"/>
              </a:rPr>
              <a:t>SQiE</a:t>
            </a:r>
            <a:r>
              <a:rPr lang="en-US" sz="1200" dirty="0" smtClean="0">
                <a:solidFill>
                  <a:prstClr val="black"/>
                </a:solidFill>
                <a:latin typeface="Times New Roman" panose="02020603050405020304" pitchFamily="18" charset="0"/>
                <a:cs typeface="Times New Roman" panose="02020603050405020304" pitchFamily="18" charset="0"/>
              </a:rPr>
              <a:t>?</a:t>
            </a:r>
            <a:endParaRPr lang="en-US" sz="1200" dirty="0">
              <a:solidFill>
                <a:prstClr val="black"/>
              </a:solidFill>
              <a:latin typeface="Times New Roman" panose="02020603050405020304" pitchFamily="18" charset="0"/>
              <a:cs typeface="Times New Roman" panose="02020603050405020304" pitchFamily="18" charset="0"/>
            </a:endParaRPr>
          </a:p>
        </p:txBody>
      </p:sp>
      <p:sp>
        <p:nvSpPr>
          <p:cNvPr id="11" name="Metin kutusu 10"/>
          <p:cNvSpPr txBox="1"/>
          <p:nvPr/>
        </p:nvSpPr>
        <p:spPr>
          <a:xfrm>
            <a:off x="4591721" y="3466032"/>
            <a:ext cx="3324370" cy="461665"/>
          </a:xfrm>
          <a:prstGeom prst="rect">
            <a:avLst/>
          </a:prstGeom>
          <a:noFill/>
        </p:spPr>
        <p:txBody>
          <a:bodyPr wrap="square" rtlCol="0">
            <a:spAutoFit/>
          </a:bodyPr>
          <a:lstStyle/>
          <a:p>
            <a:pPr lvl="0"/>
            <a:r>
              <a:rPr lang="tr-TR" sz="1200" b="1" dirty="0">
                <a:solidFill>
                  <a:prstClr val="black"/>
                </a:solidFill>
                <a:latin typeface="Times New Roman" panose="02020603050405020304" pitchFamily="18" charset="0"/>
                <a:cs typeface="Times New Roman" panose="02020603050405020304" pitchFamily="18" charset="0"/>
              </a:rPr>
              <a:t>RQ3.2: </a:t>
            </a:r>
            <a:r>
              <a:rPr lang="en-US" sz="1200" dirty="0">
                <a:solidFill>
                  <a:prstClr val="black"/>
                </a:solidFill>
                <a:latin typeface="Times New Roman" panose="02020603050405020304" pitchFamily="18" charset="0"/>
                <a:cs typeface="Times New Roman" panose="02020603050405020304" pitchFamily="18" charset="0"/>
              </a:rPr>
              <a:t>Does the meta-model support qualitative or quantitative evaluation</a:t>
            </a:r>
            <a:r>
              <a:rPr lang="tr-TR" sz="1200" dirty="0">
                <a:solidFill>
                  <a:prstClr val="black"/>
                </a:solidFill>
                <a:latin typeface="Times New Roman" panose="02020603050405020304" pitchFamily="18" charset="0"/>
                <a:cs typeface="Times New Roman" panose="02020603050405020304" pitchFamily="18" charset="0"/>
              </a:rPr>
              <a:t>?</a:t>
            </a:r>
            <a:endParaRPr lang="en-US" sz="1200" dirty="0">
              <a:solidFill>
                <a:prstClr val="black"/>
              </a:solidFill>
              <a:latin typeface="Times New Roman" panose="02020603050405020304" pitchFamily="18" charset="0"/>
              <a:cs typeface="Times New Roman" panose="02020603050405020304" pitchFamily="18" charset="0"/>
            </a:endParaRPr>
          </a:p>
        </p:txBody>
      </p:sp>
      <p:sp>
        <p:nvSpPr>
          <p:cNvPr id="13" name="Metin kutusu 12"/>
          <p:cNvSpPr txBox="1"/>
          <p:nvPr/>
        </p:nvSpPr>
        <p:spPr>
          <a:xfrm>
            <a:off x="1164082" y="6024845"/>
            <a:ext cx="3242455" cy="461665"/>
          </a:xfrm>
          <a:prstGeom prst="rect">
            <a:avLst/>
          </a:prstGeom>
          <a:noFill/>
        </p:spPr>
        <p:txBody>
          <a:bodyPr wrap="square" rtlCol="0">
            <a:spAutoFit/>
          </a:bodyPr>
          <a:lstStyle/>
          <a:p>
            <a:pPr lvl="0"/>
            <a:r>
              <a:rPr lang="tr-TR" sz="1200" b="1" dirty="0">
                <a:solidFill>
                  <a:prstClr val="black"/>
                </a:solidFill>
                <a:latin typeface="Times New Roman" panose="02020603050405020304" pitchFamily="18" charset="0"/>
                <a:cs typeface="Times New Roman" panose="02020603050405020304" pitchFamily="18" charset="0"/>
              </a:rPr>
              <a:t>RQ3.3: </a:t>
            </a:r>
            <a:r>
              <a:rPr lang="en-US" sz="1200" dirty="0">
                <a:solidFill>
                  <a:prstClr val="black"/>
                </a:solidFill>
                <a:latin typeface="Times New Roman" panose="02020603050405020304" pitchFamily="18" charset="0"/>
                <a:cs typeface="Times New Roman" panose="02020603050405020304" pitchFamily="18" charset="0"/>
              </a:rPr>
              <a:t>Does the meta-model support subjective or objective evaluation? </a:t>
            </a:r>
          </a:p>
        </p:txBody>
      </p:sp>
      <p:sp>
        <p:nvSpPr>
          <p:cNvPr id="14" name="Metin kutusu 13"/>
          <p:cNvSpPr txBox="1"/>
          <p:nvPr/>
        </p:nvSpPr>
        <p:spPr>
          <a:xfrm>
            <a:off x="4586562" y="6024845"/>
            <a:ext cx="3481465" cy="461665"/>
          </a:xfrm>
          <a:prstGeom prst="rect">
            <a:avLst/>
          </a:prstGeom>
          <a:noFill/>
        </p:spPr>
        <p:txBody>
          <a:bodyPr wrap="square" rtlCol="0">
            <a:spAutoFit/>
          </a:bodyPr>
          <a:lstStyle/>
          <a:p>
            <a:pPr lvl="0"/>
            <a:r>
              <a:rPr lang="tr-TR" sz="1200" b="1" dirty="0">
                <a:solidFill>
                  <a:prstClr val="black"/>
                </a:solidFill>
                <a:latin typeface="Times New Roman" panose="02020603050405020304" pitchFamily="18" charset="0"/>
                <a:cs typeface="Times New Roman" panose="02020603050405020304" pitchFamily="18" charset="0"/>
              </a:rPr>
              <a:t>RQ3.4: </a:t>
            </a:r>
            <a:r>
              <a:rPr lang="en-US" sz="1200" dirty="0">
                <a:solidFill>
                  <a:prstClr val="black"/>
                </a:solidFill>
                <a:latin typeface="Times New Roman" panose="02020603050405020304" pitchFamily="18" charset="0"/>
                <a:cs typeface="Times New Roman" panose="02020603050405020304" pitchFamily="18" charset="0"/>
              </a:rPr>
              <a:t>Does the meta-model support </a:t>
            </a:r>
            <a:r>
              <a:rPr lang="en-US" sz="1200" dirty="0" err="1">
                <a:solidFill>
                  <a:prstClr val="black"/>
                </a:solidFill>
                <a:latin typeface="Times New Roman" panose="02020603050405020304" pitchFamily="18" charset="0"/>
                <a:cs typeface="Times New Roman" panose="02020603050405020304" pitchFamily="18" charset="0"/>
              </a:rPr>
              <a:t>SQiE</a:t>
            </a:r>
            <a:r>
              <a:rPr lang="en-US" sz="1200" dirty="0">
                <a:solidFill>
                  <a:prstClr val="black"/>
                </a:solidFill>
                <a:latin typeface="Times New Roman" panose="02020603050405020304" pitchFamily="18" charset="0"/>
                <a:cs typeface="Times New Roman" panose="02020603050405020304" pitchFamily="18" charset="0"/>
              </a:rPr>
              <a:t> at a single point or throughout software evolution? </a:t>
            </a:r>
          </a:p>
        </p:txBody>
      </p:sp>
    </p:spTree>
    <p:extLst>
      <p:ext uri="{BB962C8B-B14F-4D97-AF65-F5344CB8AC3E}">
        <p14:creationId xmlns:p14="http://schemas.microsoft.com/office/powerpoint/2010/main" val="20425013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7383" y="219532"/>
            <a:ext cx="8656319" cy="1020472"/>
          </a:xfrm>
        </p:spPr>
        <p:txBody>
          <a:bodyPr>
            <a:normAutofit fontScale="90000"/>
          </a:bodyPr>
          <a:lstStyle/>
          <a:p>
            <a:r>
              <a:rPr lang="tr-TR" b="1" dirty="0" err="1">
                <a:solidFill>
                  <a:srgbClr val="9BBB59">
                    <a:lumMod val="75000"/>
                  </a:srgbClr>
                </a:solidFill>
                <a:latin typeface="Times New Roman" panose="02020603050405020304" pitchFamily="18" charset="0"/>
                <a:cs typeface="Times New Roman" panose="02020603050405020304" pitchFamily="18" charset="0"/>
              </a:rPr>
              <a:t>Results</a:t>
            </a:r>
            <a:r>
              <a:rPr lang="tr-TR" sz="4000" b="1" dirty="0">
                <a:solidFill>
                  <a:srgbClr val="9BBB59">
                    <a:lumMod val="75000"/>
                  </a:srgbClr>
                </a:solidFill>
                <a:latin typeface="Times New Roman" panose="02020603050405020304" pitchFamily="18" charset="0"/>
                <a:cs typeface="Times New Roman" panose="02020603050405020304" pitchFamily="18" charset="0"/>
              </a:rPr>
              <a:t/>
            </a:r>
            <a:br>
              <a:rPr lang="tr-TR" sz="4000" b="1" dirty="0">
                <a:solidFill>
                  <a:srgbClr val="9BBB59">
                    <a:lumMod val="75000"/>
                  </a:srgbClr>
                </a:solidFill>
                <a:latin typeface="Times New Roman" panose="02020603050405020304" pitchFamily="18" charset="0"/>
                <a:cs typeface="Times New Roman" panose="02020603050405020304" pitchFamily="18" charset="0"/>
              </a:rPr>
            </a:br>
            <a:r>
              <a:rPr lang="tr-TR" sz="2200" b="1" dirty="0">
                <a:solidFill>
                  <a:srgbClr val="9BBB59">
                    <a:lumMod val="75000"/>
                  </a:srgbClr>
                </a:solidFill>
                <a:latin typeface="Times New Roman" panose="02020603050405020304" pitchFamily="18" charset="0"/>
                <a:cs typeface="Times New Roman" panose="02020603050405020304" pitchFamily="18" charset="0"/>
              </a:rPr>
              <a:t>RQ3: </a:t>
            </a:r>
            <a:r>
              <a:rPr lang="en-US" sz="2200" dirty="0">
                <a:solidFill>
                  <a:srgbClr val="9BBB59">
                    <a:lumMod val="75000"/>
                  </a:srgbClr>
                </a:solidFill>
                <a:latin typeface="Times New Roman" panose="02020603050405020304" pitchFamily="18" charset="0"/>
                <a:cs typeface="Times New Roman" panose="02020603050405020304" pitchFamily="18" charset="0"/>
              </a:rPr>
              <a:t>What are the basic characteristics of </a:t>
            </a:r>
            <a:r>
              <a:rPr lang="en-US" sz="2200" dirty="0" err="1">
                <a:solidFill>
                  <a:srgbClr val="9BBB59">
                    <a:lumMod val="75000"/>
                  </a:srgbClr>
                </a:solidFill>
                <a:latin typeface="Times New Roman" panose="02020603050405020304" pitchFamily="18" charset="0"/>
                <a:cs typeface="Times New Roman" panose="02020603050405020304" pitchFamily="18" charset="0"/>
              </a:rPr>
              <a:t>SQiE</a:t>
            </a:r>
            <a:r>
              <a:rPr lang="en-US" sz="2200" dirty="0">
                <a:solidFill>
                  <a:srgbClr val="9BBB59">
                    <a:lumMod val="75000"/>
                  </a:srgbClr>
                </a:solidFill>
                <a:latin typeface="Times New Roman" panose="02020603050405020304" pitchFamily="18" charset="0"/>
                <a:cs typeface="Times New Roman" panose="02020603050405020304" pitchFamily="18" charset="0"/>
              </a:rPr>
              <a:t> as defined in the </a:t>
            </a:r>
            <a:r>
              <a:rPr lang="en-US" sz="2200" dirty="0" smtClean="0">
                <a:solidFill>
                  <a:srgbClr val="9BBB59">
                    <a:lumMod val="75000"/>
                  </a:srgbClr>
                </a:solidFill>
                <a:latin typeface="Times New Roman" panose="02020603050405020304" pitchFamily="18" charset="0"/>
                <a:cs typeface="Times New Roman" panose="02020603050405020304" pitchFamily="18" charset="0"/>
              </a:rPr>
              <a:t>meta-model</a:t>
            </a:r>
            <a:r>
              <a:rPr lang="tr-TR" sz="2200" dirty="0" smtClean="0">
                <a:solidFill>
                  <a:srgbClr val="9BBB59">
                    <a:lumMod val="75000"/>
                  </a:srgbClr>
                </a:solidFill>
                <a:latin typeface="Times New Roman" panose="02020603050405020304" pitchFamily="18" charset="0"/>
                <a:cs typeface="Times New Roman" panose="02020603050405020304" pitchFamily="18" charset="0"/>
              </a:rPr>
              <a:t>?</a:t>
            </a:r>
            <a:endParaRPr lang="en-US"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0" indent="0">
              <a:buNone/>
            </a:pPr>
            <a:endParaRPr lang="en-US" dirty="0"/>
          </a:p>
          <a:p>
            <a:pPr marL="0" indent="0">
              <a:buNone/>
            </a:pPr>
            <a:endParaRPr lang="en-US" dirty="0"/>
          </a:p>
          <a:p>
            <a:pPr marL="0" indent="0">
              <a:buNone/>
            </a:pPr>
            <a:endParaRPr lang="en-US" dirty="0"/>
          </a:p>
          <a:p>
            <a:endParaRPr lang="en-US" dirty="0"/>
          </a:p>
          <a:p>
            <a:pPr marL="0" indent="0">
              <a:buNone/>
            </a:pPr>
            <a:endParaRPr lang="en-US" dirty="0"/>
          </a:p>
          <a:p>
            <a:endParaRPr lang="en-US" dirty="0"/>
          </a:p>
          <a:p>
            <a:pPr marL="0" indent="0">
              <a:buNone/>
            </a:pPr>
            <a:endParaRPr lang="en-US" dirty="0"/>
          </a:p>
          <a:p>
            <a:pPr marL="0" indent="0">
              <a:buNone/>
            </a:pPr>
            <a:endParaRPr lang="en-US" b="1" dirty="0" smtClean="0"/>
          </a:p>
        </p:txBody>
      </p:sp>
      <p:pic>
        <p:nvPicPr>
          <p:cNvPr id="4" name="Resim 3"/>
          <p:cNvPicPr>
            <a:picLocks noChangeAspect="1"/>
          </p:cNvPicPr>
          <p:nvPr/>
        </p:nvPicPr>
        <p:blipFill>
          <a:blip r:embed="rId2"/>
          <a:stretch>
            <a:fillRect/>
          </a:stretch>
        </p:blipFill>
        <p:spPr>
          <a:xfrm>
            <a:off x="1057835" y="1295110"/>
            <a:ext cx="6728404" cy="4969483"/>
          </a:xfrm>
          <a:prstGeom prst="rect">
            <a:avLst/>
          </a:prstGeom>
        </p:spPr>
      </p:pic>
      <p:sp>
        <p:nvSpPr>
          <p:cNvPr id="9" name="Metin kutusu 8"/>
          <p:cNvSpPr txBox="1"/>
          <p:nvPr/>
        </p:nvSpPr>
        <p:spPr>
          <a:xfrm>
            <a:off x="945680" y="3440197"/>
            <a:ext cx="3243143" cy="461665"/>
          </a:xfrm>
          <a:prstGeom prst="rect">
            <a:avLst/>
          </a:prstGeom>
          <a:noFill/>
        </p:spPr>
        <p:txBody>
          <a:bodyPr wrap="square" rtlCol="0">
            <a:spAutoFit/>
          </a:bodyPr>
          <a:lstStyle/>
          <a:p>
            <a:r>
              <a:rPr lang="tr-TR" sz="1200" b="1" dirty="0" smtClean="0">
                <a:latin typeface="Times New Roman" panose="02020603050405020304" pitchFamily="18" charset="0"/>
                <a:cs typeface="Times New Roman" panose="02020603050405020304" pitchFamily="18" charset="0"/>
              </a:rPr>
              <a:t>RQ3.5: </a:t>
            </a:r>
            <a:r>
              <a:rPr lang="en-US" sz="1200" dirty="0" smtClean="0">
                <a:latin typeface="Times New Roman" panose="02020603050405020304" pitchFamily="18" charset="0"/>
                <a:cs typeface="Times New Roman" panose="02020603050405020304" pitchFamily="18" charset="0"/>
              </a:rPr>
              <a:t>How </a:t>
            </a:r>
            <a:r>
              <a:rPr lang="en-US" sz="1200" dirty="0">
                <a:latin typeface="Times New Roman" panose="02020603050405020304" pitchFamily="18" charset="0"/>
                <a:cs typeface="Times New Roman" panose="02020603050405020304" pitchFamily="18" charset="0"/>
              </a:rPr>
              <a:t>are the results of evaluation provided to users?</a:t>
            </a:r>
            <a:r>
              <a:rPr lang="en-US" sz="1200" dirty="0" smtClean="0">
                <a:latin typeface="Times New Roman" panose="02020603050405020304" pitchFamily="18" charset="0"/>
                <a:cs typeface="Times New Roman" panose="02020603050405020304" pitchFamily="18" charset="0"/>
              </a:rPr>
              <a:t> </a:t>
            </a:r>
            <a:r>
              <a:rPr lang="en-US" sz="1200" dirty="0"/>
              <a:t>	</a:t>
            </a:r>
          </a:p>
        </p:txBody>
      </p:sp>
      <p:sp>
        <p:nvSpPr>
          <p:cNvPr id="10" name="Metin kutusu 9"/>
          <p:cNvSpPr txBox="1"/>
          <p:nvPr/>
        </p:nvSpPr>
        <p:spPr>
          <a:xfrm>
            <a:off x="757517" y="6264593"/>
            <a:ext cx="7329039" cy="276999"/>
          </a:xfrm>
          <a:prstGeom prst="rect">
            <a:avLst/>
          </a:prstGeom>
          <a:noFill/>
        </p:spPr>
        <p:txBody>
          <a:bodyPr wrap="square" rtlCol="0">
            <a:spAutoFit/>
          </a:bodyPr>
          <a:lstStyle/>
          <a:p>
            <a:r>
              <a:rPr lang="tr-TR" sz="1200" b="1" dirty="0" smtClean="0">
                <a:latin typeface="Times New Roman" panose="02020603050405020304" pitchFamily="18" charset="0"/>
                <a:cs typeface="Times New Roman" panose="02020603050405020304" pitchFamily="18" charset="0"/>
              </a:rPr>
              <a:t>RQ3.7:</a:t>
            </a:r>
            <a:r>
              <a:rPr lang="tr-TR" sz="1200" dirty="0" smtClean="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Does </a:t>
            </a:r>
            <a:r>
              <a:rPr lang="en-US" sz="1200" dirty="0">
                <a:latin typeface="Times New Roman" panose="02020603050405020304" pitchFamily="18" charset="0"/>
                <a:cs typeface="Times New Roman" panose="02020603050405020304" pitchFamily="18" charset="0"/>
              </a:rPr>
              <a:t>the meta-model support </a:t>
            </a:r>
            <a:r>
              <a:rPr lang="en-US" sz="1200" dirty="0" err="1">
                <a:latin typeface="Times New Roman" panose="02020603050405020304" pitchFamily="18" charset="0"/>
                <a:cs typeface="Times New Roman" panose="02020603050405020304" pitchFamily="18" charset="0"/>
              </a:rPr>
              <a:t>SQiE</a:t>
            </a:r>
            <a:r>
              <a:rPr lang="en-US" sz="1200" dirty="0">
                <a:latin typeface="Times New Roman" panose="02020603050405020304" pitchFamily="18" charset="0"/>
                <a:cs typeface="Times New Roman" panose="02020603050405020304" pitchFamily="18" charset="0"/>
              </a:rPr>
              <a:t> in a specific phase in software development? If yes, which phase is it</a:t>
            </a:r>
            <a:r>
              <a:rPr lang="en-US" sz="1200" dirty="0"/>
              <a:t>?</a:t>
            </a:r>
            <a:r>
              <a:rPr lang="en-US" sz="1200" dirty="0" smtClean="0"/>
              <a:t> </a:t>
            </a:r>
            <a:endParaRPr lang="en-US" sz="1200" dirty="0"/>
          </a:p>
        </p:txBody>
      </p:sp>
      <p:sp>
        <p:nvSpPr>
          <p:cNvPr id="11" name="Metin kutusu 10"/>
          <p:cNvSpPr txBox="1"/>
          <p:nvPr/>
        </p:nvSpPr>
        <p:spPr>
          <a:xfrm>
            <a:off x="4356847" y="3406587"/>
            <a:ext cx="3799787" cy="461665"/>
          </a:xfrm>
          <a:prstGeom prst="rect">
            <a:avLst/>
          </a:prstGeom>
          <a:noFill/>
        </p:spPr>
        <p:txBody>
          <a:bodyPr wrap="square" rtlCol="0">
            <a:spAutoFit/>
          </a:bodyPr>
          <a:lstStyle/>
          <a:p>
            <a:r>
              <a:rPr lang="tr-TR" sz="1200" b="1" dirty="0">
                <a:latin typeface="Times New Roman" panose="02020603050405020304" pitchFamily="18" charset="0"/>
                <a:cs typeface="Times New Roman" panose="02020603050405020304" pitchFamily="18" charset="0"/>
              </a:rPr>
              <a:t>RQ3.6:</a:t>
            </a:r>
            <a:r>
              <a:rPr lang="tr-TR" sz="1200" dirty="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rPr>
              <a:t>Which </a:t>
            </a:r>
            <a:r>
              <a:rPr lang="en-US" sz="1200" dirty="0">
                <a:latin typeface="Times New Roman" panose="02020603050405020304" pitchFamily="18" charset="0"/>
                <a:cs typeface="Times New Roman" panose="02020603050405020304" pitchFamily="18" charset="0"/>
              </a:rPr>
              <a:t>data analytics methods are defined for </a:t>
            </a:r>
            <a:r>
              <a:rPr lang="en-US" sz="1200" dirty="0" err="1">
                <a:latin typeface="Times New Roman" panose="02020603050405020304" pitchFamily="18" charset="0"/>
                <a:cs typeface="Times New Roman" panose="02020603050405020304" pitchFamily="18" charset="0"/>
              </a:rPr>
              <a:t>SQiE</a:t>
            </a:r>
            <a:r>
              <a:rPr lang="en-US" sz="1200" dirty="0">
                <a:latin typeface="Times New Roman" panose="02020603050405020304" pitchFamily="18" charset="0"/>
                <a:cs typeface="Times New Roman" panose="02020603050405020304" pitchFamily="18" charset="0"/>
              </a:rPr>
              <a:t> in the meta-model</a:t>
            </a:r>
            <a:r>
              <a:rPr lang="en-US" sz="1200" dirty="0" smtClean="0">
                <a:latin typeface="Times New Roman" panose="02020603050405020304" pitchFamily="18" charset="0"/>
                <a:cs typeface="Times New Roman" panose="02020603050405020304" pitchFamily="18" charset="0"/>
              </a:rPr>
              <a:t>?</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47507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7383" y="274638"/>
            <a:ext cx="8656319" cy="1143000"/>
          </a:xfrm>
        </p:spPr>
        <p:txBody>
          <a:bodyPr>
            <a:normAutofit/>
          </a:bodyPr>
          <a:lstStyle/>
          <a:p>
            <a:r>
              <a:rPr lang="tr-TR" sz="4000" b="1" dirty="0" err="1">
                <a:solidFill>
                  <a:srgbClr val="9BBB59">
                    <a:lumMod val="75000"/>
                  </a:srgbClr>
                </a:solidFill>
                <a:latin typeface="Times New Roman" panose="02020603050405020304" pitchFamily="18" charset="0"/>
                <a:cs typeface="Times New Roman" panose="02020603050405020304" pitchFamily="18" charset="0"/>
              </a:rPr>
              <a:t>Results</a:t>
            </a:r>
            <a:r>
              <a:rPr lang="tr-TR" sz="4000" b="1" dirty="0">
                <a:solidFill>
                  <a:srgbClr val="9BBB59">
                    <a:lumMod val="75000"/>
                  </a:srgbClr>
                </a:solidFill>
                <a:latin typeface="Times New Roman" panose="02020603050405020304" pitchFamily="18" charset="0"/>
                <a:cs typeface="Times New Roman" panose="02020603050405020304" pitchFamily="18" charset="0"/>
              </a:rPr>
              <a:t/>
            </a:r>
            <a:br>
              <a:rPr lang="tr-TR" sz="4000" b="1" dirty="0">
                <a:solidFill>
                  <a:srgbClr val="9BBB59">
                    <a:lumMod val="75000"/>
                  </a:srgbClr>
                </a:solidFill>
                <a:latin typeface="Times New Roman" panose="02020603050405020304" pitchFamily="18" charset="0"/>
                <a:cs typeface="Times New Roman" panose="02020603050405020304" pitchFamily="18" charset="0"/>
              </a:rPr>
            </a:br>
            <a:r>
              <a:rPr lang="tr-TR" sz="2000" b="1" dirty="0" smtClean="0">
                <a:solidFill>
                  <a:srgbClr val="9BBB59">
                    <a:lumMod val="75000"/>
                  </a:srgbClr>
                </a:solidFill>
                <a:latin typeface="Times New Roman" panose="02020603050405020304" pitchFamily="18" charset="0"/>
                <a:cs typeface="Times New Roman" panose="02020603050405020304" pitchFamily="18" charset="0"/>
              </a:rPr>
              <a:t>RQ4: </a:t>
            </a:r>
            <a:r>
              <a:rPr lang="en-US" sz="2000" dirty="0" smtClean="0">
                <a:solidFill>
                  <a:srgbClr val="9BBB59">
                    <a:lumMod val="75000"/>
                  </a:srgbClr>
                </a:solidFill>
                <a:latin typeface="Times New Roman" panose="02020603050405020304" pitchFamily="18" charset="0"/>
                <a:cs typeface="Times New Roman" panose="02020603050405020304" pitchFamily="18" charset="0"/>
              </a:rPr>
              <a:t>How </a:t>
            </a:r>
            <a:r>
              <a:rPr lang="en-US" sz="2000" dirty="0">
                <a:solidFill>
                  <a:srgbClr val="9BBB59">
                    <a:lumMod val="75000"/>
                  </a:srgbClr>
                </a:solidFill>
                <a:latin typeface="Times New Roman" panose="02020603050405020304" pitchFamily="18" charset="0"/>
                <a:cs typeface="Times New Roman" panose="02020603050405020304" pitchFamily="18" charset="0"/>
              </a:rPr>
              <a:t>is the meta-model structured</a:t>
            </a:r>
            <a:r>
              <a:rPr lang="en-US" sz="2000" dirty="0" smtClean="0">
                <a:solidFill>
                  <a:srgbClr val="9BBB59">
                    <a:lumMod val="75000"/>
                  </a:srgbClr>
                </a:solidFill>
                <a:latin typeface="Times New Roman" panose="02020603050405020304" pitchFamily="18" charset="0"/>
                <a:cs typeface="Times New Roman" panose="02020603050405020304" pitchFamily="18" charset="0"/>
              </a:rPr>
              <a:t>?</a:t>
            </a:r>
            <a:endParaRPr lang="en-US" sz="4000"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0" indent="0">
              <a:buNone/>
            </a:pPr>
            <a:endParaRPr lang="en-US" dirty="0"/>
          </a:p>
          <a:p>
            <a:endParaRPr lang="en-US" dirty="0"/>
          </a:p>
          <a:p>
            <a:pPr marL="0" indent="0">
              <a:buNone/>
            </a:pPr>
            <a:endParaRPr lang="en-US" dirty="0"/>
          </a:p>
          <a:p>
            <a:pPr marL="0" indent="0">
              <a:buNone/>
            </a:pPr>
            <a:endParaRPr lang="en-US" dirty="0"/>
          </a:p>
          <a:p>
            <a:endParaRPr lang="en-US" dirty="0"/>
          </a:p>
          <a:p>
            <a:pPr marL="0" indent="0">
              <a:buNone/>
            </a:pPr>
            <a:endParaRPr lang="en-US" dirty="0"/>
          </a:p>
          <a:p>
            <a:endParaRPr lang="en-US" dirty="0"/>
          </a:p>
          <a:p>
            <a:pPr marL="0" indent="0">
              <a:buNone/>
            </a:pPr>
            <a:endParaRPr lang="en-US" dirty="0"/>
          </a:p>
          <a:p>
            <a:pPr marL="0" indent="0">
              <a:buNone/>
            </a:pPr>
            <a:endParaRPr lang="en-US" b="1" dirty="0" smtClean="0"/>
          </a:p>
        </p:txBody>
      </p:sp>
      <p:pic>
        <p:nvPicPr>
          <p:cNvPr id="9" name="Resim 8"/>
          <p:cNvPicPr>
            <a:picLocks noChangeAspect="1"/>
          </p:cNvPicPr>
          <p:nvPr/>
        </p:nvPicPr>
        <p:blipFill>
          <a:blip r:embed="rId2"/>
          <a:stretch>
            <a:fillRect/>
          </a:stretch>
        </p:blipFill>
        <p:spPr>
          <a:xfrm>
            <a:off x="620077" y="1600200"/>
            <a:ext cx="7781925" cy="3102429"/>
          </a:xfrm>
          <a:prstGeom prst="rect">
            <a:avLst/>
          </a:prstGeom>
        </p:spPr>
      </p:pic>
      <p:sp>
        <p:nvSpPr>
          <p:cNvPr id="4" name="Metin kutusu 3"/>
          <p:cNvSpPr txBox="1"/>
          <p:nvPr/>
        </p:nvSpPr>
        <p:spPr>
          <a:xfrm>
            <a:off x="620077" y="4676504"/>
            <a:ext cx="3699374" cy="584775"/>
          </a:xfrm>
          <a:prstGeom prst="rect">
            <a:avLst/>
          </a:prstGeom>
          <a:noFill/>
        </p:spPr>
        <p:txBody>
          <a:bodyPr wrap="square" rtlCol="0">
            <a:spAutoFit/>
          </a:bodyPr>
          <a:lstStyle/>
          <a:p>
            <a:r>
              <a:rPr lang="tr-TR" sz="1400" b="1" dirty="0" smtClean="0">
                <a:latin typeface="Times New Roman" panose="02020603050405020304" pitchFamily="18" charset="0"/>
                <a:cs typeface="Times New Roman" panose="02020603050405020304" pitchFamily="18" charset="0"/>
              </a:rPr>
              <a:t>RQ4.1: </a:t>
            </a:r>
            <a:r>
              <a:rPr lang="en-US" sz="1400" dirty="0" smtClean="0">
                <a:latin typeface="Times New Roman" panose="02020603050405020304" pitchFamily="18" charset="0"/>
                <a:cs typeface="Times New Roman" panose="02020603050405020304" pitchFamily="18" charset="0"/>
              </a:rPr>
              <a:t>How </a:t>
            </a:r>
            <a:r>
              <a:rPr lang="en-US" sz="1400" dirty="0">
                <a:latin typeface="Times New Roman" panose="02020603050405020304" pitchFamily="18" charset="0"/>
                <a:cs typeface="Times New Roman" panose="02020603050405020304" pitchFamily="18" charset="0"/>
              </a:rPr>
              <a:t>is the meta-model structured?</a:t>
            </a:r>
            <a:endParaRPr lang="en-US" sz="14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
        <p:nvSpPr>
          <p:cNvPr id="6" name="Metin kutusu 5"/>
          <p:cNvSpPr txBox="1"/>
          <p:nvPr/>
        </p:nvSpPr>
        <p:spPr>
          <a:xfrm>
            <a:off x="4572000" y="4702629"/>
            <a:ext cx="3830002" cy="800219"/>
          </a:xfrm>
          <a:prstGeom prst="rect">
            <a:avLst/>
          </a:prstGeom>
          <a:noFill/>
        </p:spPr>
        <p:txBody>
          <a:bodyPr wrap="square" rtlCol="0">
            <a:spAutoFit/>
          </a:bodyPr>
          <a:lstStyle/>
          <a:p>
            <a:r>
              <a:rPr lang="tr-TR" sz="1400" b="1" dirty="0" smtClean="0">
                <a:latin typeface="Times New Roman" panose="02020603050405020304" pitchFamily="18" charset="0"/>
                <a:cs typeface="Times New Roman" panose="02020603050405020304" pitchFamily="18" charset="0"/>
              </a:rPr>
              <a:t>RQ4.2: </a:t>
            </a:r>
            <a:r>
              <a:rPr lang="en-US" sz="1400" dirty="0" smtClean="0">
                <a:latin typeface="Times New Roman" panose="02020603050405020304" pitchFamily="18" charset="0"/>
                <a:cs typeface="Times New Roman" panose="02020603050405020304" pitchFamily="18" charset="0"/>
              </a:rPr>
              <a:t>Is the meta-model structured to define/include new quality models in evaluation?</a:t>
            </a:r>
            <a:endParaRPr lang="en-US" sz="14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024586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7383" y="274638"/>
            <a:ext cx="8656319" cy="1143000"/>
          </a:xfrm>
        </p:spPr>
        <p:txBody>
          <a:bodyPr>
            <a:normAutofit/>
          </a:bodyPr>
          <a:lstStyle/>
          <a:p>
            <a:r>
              <a:rPr lang="tr-TR" sz="4000" b="1" dirty="0" err="1">
                <a:solidFill>
                  <a:srgbClr val="9BBB59">
                    <a:lumMod val="75000"/>
                  </a:srgbClr>
                </a:solidFill>
                <a:latin typeface="Times New Roman" panose="02020603050405020304" pitchFamily="18" charset="0"/>
                <a:cs typeface="Times New Roman" panose="02020603050405020304" pitchFamily="18" charset="0"/>
              </a:rPr>
              <a:t>Results</a:t>
            </a:r>
            <a:r>
              <a:rPr lang="tr-TR" sz="4000" b="1" dirty="0">
                <a:solidFill>
                  <a:srgbClr val="9BBB59">
                    <a:lumMod val="75000"/>
                  </a:srgbClr>
                </a:solidFill>
                <a:latin typeface="Times New Roman" panose="02020603050405020304" pitchFamily="18" charset="0"/>
                <a:cs typeface="Times New Roman" panose="02020603050405020304" pitchFamily="18" charset="0"/>
              </a:rPr>
              <a:t/>
            </a:r>
            <a:br>
              <a:rPr lang="tr-TR" sz="4000" b="1" dirty="0">
                <a:solidFill>
                  <a:srgbClr val="9BBB59">
                    <a:lumMod val="75000"/>
                  </a:srgbClr>
                </a:solidFill>
                <a:latin typeface="Times New Roman" panose="02020603050405020304" pitchFamily="18" charset="0"/>
                <a:cs typeface="Times New Roman" panose="02020603050405020304" pitchFamily="18" charset="0"/>
              </a:rPr>
            </a:br>
            <a:r>
              <a:rPr lang="tr-TR" sz="2000" b="1" dirty="0">
                <a:solidFill>
                  <a:srgbClr val="9BBB59">
                    <a:lumMod val="75000"/>
                  </a:srgbClr>
                </a:solidFill>
                <a:latin typeface="Times New Roman" panose="02020603050405020304" pitchFamily="18" charset="0"/>
                <a:cs typeface="Times New Roman" panose="02020603050405020304" pitchFamily="18" charset="0"/>
              </a:rPr>
              <a:t>RQ4: </a:t>
            </a:r>
            <a:r>
              <a:rPr lang="en-US" sz="2000" dirty="0">
                <a:solidFill>
                  <a:srgbClr val="9BBB59">
                    <a:lumMod val="75000"/>
                  </a:srgbClr>
                </a:solidFill>
                <a:latin typeface="Times New Roman" panose="02020603050405020304" pitchFamily="18" charset="0"/>
                <a:cs typeface="Times New Roman" panose="02020603050405020304" pitchFamily="18" charset="0"/>
              </a:rPr>
              <a:t>How is the meta-model structured</a:t>
            </a:r>
            <a:r>
              <a:rPr lang="en-US" sz="2000" dirty="0" smtClean="0">
                <a:solidFill>
                  <a:srgbClr val="9BBB59">
                    <a:lumMod val="75000"/>
                  </a:srgbClr>
                </a:solidFill>
                <a:latin typeface="Times New Roman" panose="02020603050405020304" pitchFamily="18" charset="0"/>
                <a:cs typeface="Times New Roman" panose="02020603050405020304" pitchFamily="18" charset="0"/>
              </a:rPr>
              <a:t>?</a:t>
            </a:r>
            <a:endParaRPr lang="en-US" sz="4000"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0" indent="0">
              <a:buNone/>
            </a:pPr>
            <a:endParaRPr lang="en-US" dirty="0"/>
          </a:p>
          <a:p>
            <a:endParaRPr lang="en-US" dirty="0"/>
          </a:p>
          <a:p>
            <a:pPr marL="0" indent="0">
              <a:buNone/>
            </a:pPr>
            <a:endParaRPr lang="en-US" dirty="0"/>
          </a:p>
          <a:p>
            <a:pPr marL="0" indent="0">
              <a:buNone/>
            </a:pPr>
            <a:endParaRPr lang="en-US" dirty="0"/>
          </a:p>
          <a:p>
            <a:endParaRPr lang="en-US" dirty="0"/>
          </a:p>
          <a:p>
            <a:pPr marL="0" indent="0">
              <a:buNone/>
            </a:pPr>
            <a:endParaRPr lang="en-US" dirty="0"/>
          </a:p>
          <a:p>
            <a:endParaRPr lang="en-US" dirty="0"/>
          </a:p>
          <a:p>
            <a:pPr marL="0" indent="0">
              <a:buNone/>
            </a:pPr>
            <a:endParaRPr lang="en-US" dirty="0"/>
          </a:p>
          <a:p>
            <a:pPr marL="0" indent="0">
              <a:buNone/>
            </a:pPr>
            <a:endParaRPr lang="en-US" b="1" dirty="0" smtClean="0"/>
          </a:p>
        </p:txBody>
      </p:sp>
      <p:graphicFrame>
        <p:nvGraphicFramePr>
          <p:cNvPr id="5" name="Tablo 4"/>
          <p:cNvGraphicFramePr>
            <a:graphicFrameLocks noGrp="1"/>
          </p:cNvGraphicFramePr>
          <p:nvPr>
            <p:extLst>
              <p:ext uri="{D42A27DB-BD31-4B8C-83A1-F6EECF244321}">
                <p14:modId xmlns:p14="http://schemas.microsoft.com/office/powerpoint/2010/main" val="2462624777"/>
              </p:ext>
            </p:extLst>
          </p:nvPr>
        </p:nvGraphicFramePr>
        <p:xfrm>
          <a:off x="457200" y="1578431"/>
          <a:ext cx="8281851" cy="4428311"/>
        </p:xfrm>
        <a:graphic>
          <a:graphicData uri="http://schemas.openxmlformats.org/drawingml/2006/table">
            <a:tbl>
              <a:tblPr>
                <a:tableStyleId>{5940675A-B579-460E-94D1-54222C63F5DA}</a:tableStyleId>
              </a:tblPr>
              <a:tblGrid>
                <a:gridCol w="1795083">
                  <a:extLst>
                    <a:ext uri="{9D8B030D-6E8A-4147-A177-3AD203B41FA5}">
                      <a16:colId xmlns:a16="http://schemas.microsoft.com/office/drawing/2014/main" val="1017860331"/>
                    </a:ext>
                  </a:extLst>
                </a:gridCol>
                <a:gridCol w="5668474">
                  <a:extLst>
                    <a:ext uri="{9D8B030D-6E8A-4147-A177-3AD203B41FA5}">
                      <a16:colId xmlns:a16="http://schemas.microsoft.com/office/drawing/2014/main" val="2819475884"/>
                    </a:ext>
                  </a:extLst>
                </a:gridCol>
                <a:gridCol w="818294">
                  <a:extLst>
                    <a:ext uri="{9D8B030D-6E8A-4147-A177-3AD203B41FA5}">
                      <a16:colId xmlns:a16="http://schemas.microsoft.com/office/drawing/2014/main" val="1287193148"/>
                    </a:ext>
                  </a:extLst>
                </a:gridCol>
              </a:tblGrid>
              <a:tr h="302924">
                <a:tc>
                  <a:txBody>
                    <a:bodyPr/>
                    <a:lstStyle/>
                    <a:p>
                      <a:pPr indent="144145" algn="l" hangingPunct="0">
                        <a:lnSpc>
                          <a:spcPts val="1200"/>
                        </a:lnSpc>
                        <a:spcAft>
                          <a:spcPts val="0"/>
                        </a:spcAft>
                      </a:pPr>
                      <a:r>
                        <a:rPr lang="en-US" sz="1200" b="1" dirty="0">
                          <a:effectLst/>
                          <a:latin typeface="+mj-lt"/>
                          <a:cs typeface="Times New Roman" panose="02020603050405020304" pitchFamily="18" charset="0"/>
                        </a:rPr>
                        <a:t>Category</a:t>
                      </a:r>
                      <a:endParaRPr lang="en-US" sz="1200" b="1"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b="1" dirty="0">
                          <a:effectLst/>
                          <a:latin typeface="+mj-lt"/>
                          <a:cs typeface="Times New Roman" panose="02020603050405020304" pitchFamily="18" charset="0"/>
                        </a:rPr>
                        <a:t>Names of entities in different meta-models</a:t>
                      </a:r>
                      <a:endParaRPr lang="en-US" sz="1200" b="1"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b="1" dirty="0">
                          <a:effectLst/>
                          <a:latin typeface="+mj-lt"/>
                          <a:cs typeface="Times New Roman" panose="02020603050405020304" pitchFamily="18" charset="0"/>
                        </a:rPr>
                        <a:t>#</a:t>
                      </a:r>
                      <a:r>
                        <a:rPr lang="en-US" sz="1200" b="1" dirty="0" err="1" smtClean="0">
                          <a:effectLst/>
                          <a:latin typeface="+mj-lt"/>
                          <a:cs typeface="Times New Roman" panose="02020603050405020304" pitchFamily="18" charset="0"/>
                        </a:rPr>
                        <a:t>Freq</a:t>
                      </a:r>
                      <a:r>
                        <a:rPr lang="tr-TR" sz="1200" b="1" dirty="0" smtClean="0">
                          <a:effectLst/>
                          <a:latin typeface="+mj-lt"/>
                          <a:cs typeface="Times New Roman" panose="02020603050405020304" pitchFamily="18" charset="0"/>
                        </a:rPr>
                        <a:t>.</a:t>
                      </a:r>
                      <a:endParaRPr lang="en-US" sz="1200" b="1" dirty="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32947276"/>
                  </a:ext>
                </a:extLst>
              </a:tr>
              <a:tr h="188050">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Data analysis</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b="1" dirty="0" err="1">
                          <a:effectLst/>
                          <a:latin typeface="+mj-lt"/>
                          <a:cs typeface="Times New Roman" panose="02020603050405020304" pitchFamily="18" charset="0"/>
                        </a:rPr>
                        <a:t>Syn</a:t>
                      </a:r>
                      <a:r>
                        <a:rPr lang="en-US" sz="1200" b="1" dirty="0">
                          <a:effectLst/>
                          <a:latin typeface="+mj-lt"/>
                          <a:cs typeface="Times New Roman" panose="02020603050405020304" pitchFamily="18" charset="0"/>
                        </a:rPr>
                        <a:t>: </a:t>
                      </a:r>
                      <a:r>
                        <a:rPr lang="en-US" sz="1200" dirty="0">
                          <a:effectLst/>
                          <a:latin typeface="+mj-lt"/>
                          <a:cs typeface="Times New Roman" panose="02020603050405020304" pitchFamily="18" charset="0"/>
                        </a:rPr>
                        <a:t>Analysis model / decision criteria / interpretation rule / analysis</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7</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114839641"/>
                  </a:ext>
                </a:extLst>
              </a:tr>
              <a:tr h="188050">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Entity</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b="1" dirty="0" err="1">
                          <a:effectLst/>
                          <a:latin typeface="+mj-lt"/>
                          <a:cs typeface="Times New Roman" panose="02020603050405020304" pitchFamily="18" charset="0"/>
                        </a:rPr>
                        <a:t>Syn</a:t>
                      </a:r>
                      <a:r>
                        <a:rPr lang="en-US" sz="1200" b="1" dirty="0">
                          <a:effectLst/>
                          <a:latin typeface="+mj-lt"/>
                          <a:cs typeface="Times New Roman" panose="02020603050405020304" pitchFamily="18" charset="0"/>
                        </a:rPr>
                        <a:t>: </a:t>
                      </a:r>
                      <a:r>
                        <a:rPr lang="en-US" sz="1200" dirty="0">
                          <a:effectLst/>
                          <a:latin typeface="+mj-lt"/>
                          <a:cs typeface="Times New Roman" panose="02020603050405020304" pitchFamily="18" charset="0"/>
                        </a:rPr>
                        <a:t>Entity / component / quality artifact / measurable entity</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a:effectLst/>
                          <a:latin typeface="+mj-lt"/>
                          <a:cs typeface="Times New Roman" panose="02020603050405020304" pitchFamily="18" charset="0"/>
                        </a:rPr>
                        <a:t>18</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38225065"/>
                  </a:ext>
                </a:extLst>
              </a:tr>
              <a:tr h="376097">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Evaluation (E)</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b="1" dirty="0" err="1">
                          <a:effectLst/>
                          <a:latin typeface="+mj-lt"/>
                          <a:cs typeface="Times New Roman" panose="02020603050405020304" pitchFamily="18" charset="0"/>
                        </a:rPr>
                        <a:t>Syn</a:t>
                      </a:r>
                      <a:r>
                        <a:rPr lang="en-US" sz="1200" dirty="0">
                          <a:effectLst/>
                          <a:latin typeface="+mj-lt"/>
                          <a:cs typeface="Times New Roman" panose="02020603050405020304" pitchFamily="18" charset="0"/>
                        </a:rPr>
                        <a:t>: Evaluation / assessment model  </a:t>
                      </a:r>
                      <a:endParaRPr lang="en-US" sz="1600" dirty="0">
                        <a:effectLst/>
                        <a:latin typeface="+mj-lt"/>
                        <a:cs typeface="Times New Roman" panose="02020603050405020304" pitchFamily="18" charset="0"/>
                      </a:endParaRPr>
                    </a:p>
                    <a:p>
                      <a:pPr indent="144145" algn="l" hangingPunct="0">
                        <a:lnSpc>
                          <a:spcPts val="1200"/>
                        </a:lnSpc>
                        <a:spcAft>
                          <a:spcPts val="0"/>
                        </a:spcAft>
                      </a:pPr>
                      <a:r>
                        <a:rPr lang="en-US" sz="1200" b="1" dirty="0" err="1">
                          <a:effectLst/>
                          <a:latin typeface="+mj-lt"/>
                          <a:cs typeface="Times New Roman" panose="02020603050405020304" pitchFamily="18" charset="0"/>
                        </a:rPr>
                        <a:t>Agg</a:t>
                      </a:r>
                      <a:r>
                        <a:rPr lang="en-US" sz="1200" dirty="0">
                          <a:effectLst/>
                          <a:latin typeface="+mj-lt"/>
                          <a:cs typeface="Times New Roman" panose="02020603050405020304" pitchFamily="18" charset="0"/>
                        </a:rPr>
                        <a:t>: Formula / rule / E. result / E. aspect / E. impact</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a:effectLst/>
                          <a:latin typeface="+mj-lt"/>
                          <a:cs typeface="Times New Roman" panose="02020603050405020304" pitchFamily="18" charset="0"/>
                        </a:rPr>
                        <a:t>14</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63725054"/>
                  </a:ext>
                </a:extLst>
              </a:tr>
              <a:tr h="188050">
                <a:tc>
                  <a:txBody>
                    <a:bodyPr/>
                    <a:lstStyle/>
                    <a:p>
                      <a:pPr indent="144145" algn="l" hangingPunct="0">
                        <a:lnSpc>
                          <a:spcPts val="1200"/>
                        </a:lnSpc>
                        <a:spcAft>
                          <a:spcPts val="0"/>
                        </a:spcAft>
                      </a:pPr>
                      <a:r>
                        <a:rPr lang="en-US" sz="1200">
                          <a:effectLst/>
                          <a:latin typeface="+mj-lt"/>
                          <a:cs typeface="Times New Roman" panose="02020603050405020304" pitchFamily="18" charset="0"/>
                        </a:rPr>
                        <a:t>Instrument</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b="1" dirty="0" err="1">
                          <a:effectLst/>
                          <a:latin typeface="+mj-lt"/>
                          <a:cs typeface="Times New Roman" panose="02020603050405020304" pitchFamily="18" charset="0"/>
                        </a:rPr>
                        <a:t>Syn</a:t>
                      </a:r>
                      <a:r>
                        <a:rPr lang="en-US" sz="1200" b="1" dirty="0">
                          <a:effectLst/>
                          <a:latin typeface="+mj-lt"/>
                          <a:cs typeface="Times New Roman" panose="02020603050405020304" pitchFamily="18" charset="0"/>
                        </a:rPr>
                        <a:t>: </a:t>
                      </a:r>
                      <a:r>
                        <a:rPr lang="en-US" sz="1200" dirty="0">
                          <a:effectLst/>
                          <a:latin typeface="+mj-lt"/>
                          <a:cs typeface="Times New Roman" panose="02020603050405020304" pitchFamily="18" charset="0"/>
                        </a:rPr>
                        <a:t>Tool / instrument</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a:effectLst/>
                          <a:latin typeface="+mj-lt"/>
                          <a:cs typeface="Times New Roman" panose="02020603050405020304" pitchFamily="18" charset="0"/>
                        </a:rPr>
                        <a:t>5</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596273184"/>
                  </a:ext>
                </a:extLst>
              </a:tr>
              <a:tr h="376097">
                <a:tc>
                  <a:txBody>
                    <a:bodyPr/>
                    <a:lstStyle/>
                    <a:p>
                      <a:pPr indent="144145" algn="l" hangingPunct="0">
                        <a:lnSpc>
                          <a:spcPts val="1200"/>
                        </a:lnSpc>
                        <a:spcAft>
                          <a:spcPts val="0"/>
                        </a:spcAft>
                      </a:pPr>
                      <a:r>
                        <a:rPr lang="en-US" sz="1200">
                          <a:effectLst/>
                          <a:latin typeface="+mj-lt"/>
                          <a:cs typeface="Times New Roman" panose="02020603050405020304" pitchFamily="18" charset="0"/>
                        </a:rPr>
                        <a:t>Measure</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b="1" dirty="0" err="1">
                          <a:effectLst/>
                          <a:latin typeface="+mj-lt"/>
                          <a:cs typeface="Times New Roman" panose="02020603050405020304" pitchFamily="18" charset="0"/>
                        </a:rPr>
                        <a:t>Syn</a:t>
                      </a:r>
                      <a:r>
                        <a:rPr lang="en-US" sz="1200" dirty="0">
                          <a:effectLst/>
                          <a:latin typeface="+mj-lt"/>
                          <a:cs typeface="Times New Roman" panose="02020603050405020304" pitchFamily="18" charset="0"/>
                        </a:rPr>
                        <a:t>: Measure / metric  </a:t>
                      </a:r>
                      <a:endParaRPr lang="en-US" sz="1600" dirty="0">
                        <a:effectLst/>
                        <a:latin typeface="+mj-lt"/>
                        <a:cs typeface="Times New Roman" panose="02020603050405020304" pitchFamily="18" charset="0"/>
                      </a:endParaRPr>
                    </a:p>
                    <a:p>
                      <a:pPr indent="144145" algn="l" hangingPunct="0">
                        <a:lnSpc>
                          <a:spcPts val="1200"/>
                        </a:lnSpc>
                        <a:spcAft>
                          <a:spcPts val="0"/>
                        </a:spcAft>
                      </a:pPr>
                      <a:r>
                        <a:rPr lang="en-US" sz="1200" b="1" dirty="0" err="1">
                          <a:effectLst/>
                          <a:latin typeface="+mj-lt"/>
                          <a:cs typeface="Times New Roman" panose="02020603050405020304" pitchFamily="18" charset="0"/>
                        </a:rPr>
                        <a:t>Agg</a:t>
                      </a:r>
                      <a:r>
                        <a:rPr lang="en-US" sz="1200" dirty="0">
                          <a:effectLst/>
                          <a:latin typeface="+mj-lt"/>
                          <a:cs typeface="Times New Roman" panose="02020603050405020304" pitchFamily="18" charset="0"/>
                        </a:rPr>
                        <a:t>: Base measure / base metric / derived measure / derived metric</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a:effectLst/>
                          <a:latin typeface="+mj-lt"/>
                          <a:cs typeface="Times New Roman" panose="02020603050405020304" pitchFamily="18" charset="0"/>
                        </a:rPr>
                        <a:t>23</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76625878"/>
                  </a:ext>
                </a:extLst>
              </a:tr>
              <a:tr h="376097">
                <a:tc>
                  <a:txBody>
                    <a:bodyPr/>
                    <a:lstStyle/>
                    <a:p>
                      <a:pPr indent="144145" algn="l" hangingPunct="0">
                        <a:lnSpc>
                          <a:spcPts val="1200"/>
                        </a:lnSpc>
                        <a:spcAft>
                          <a:spcPts val="0"/>
                        </a:spcAft>
                      </a:pPr>
                      <a:r>
                        <a:rPr lang="en-US" sz="1200">
                          <a:effectLst/>
                          <a:latin typeface="+mj-lt"/>
                          <a:cs typeface="Times New Roman" panose="02020603050405020304" pitchFamily="18" charset="0"/>
                        </a:rPr>
                        <a:t>Measurement (M)</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b="1" dirty="0" err="1">
                          <a:effectLst/>
                          <a:latin typeface="+mj-lt"/>
                          <a:cs typeface="Times New Roman" panose="02020603050405020304" pitchFamily="18" charset="0"/>
                        </a:rPr>
                        <a:t>Agg</a:t>
                      </a:r>
                      <a:r>
                        <a:rPr lang="en-US" sz="1200" dirty="0">
                          <a:effectLst/>
                          <a:latin typeface="+mj-lt"/>
                          <a:cs typeface="Times New Roman" panose="02020603050405020304" pitchFamily="18" charset="0"/>
                        </a:rPr>
                        <a:t>: M. approach / measurable concept / </a:t>
                      </a:r>
                      <a:endParaRPr lang="en-US" sz="1600" dirty="0">
                        <a:effectLst/>
                        <a:latin typeface="+mj-lt"/>
                        <a:cs typeface="Times New Roman" panose="02020603050405020304" pitchFamily="18" charset="0"/>
                      </a:endParaRPr>
                    </a:p>
                    <a:p>
                      <a:pPr indent="144145" algn="l" hangingPunct="0">
                        <a:lnSpc>
                          <a:spcPts val="1200"/>
                        </a:lnSpc>
                        <a:spcAft>
                          <a:spcPts val="0"/>
                        </a:spcAft>
                      </a:pPr>
                      <a:r>
                        <a:rPr lang="en-US" sz="1200" dirty="0">
                          <a:effectLst/>
                          <a:latin typeface="+mj-lt"/>
                          <a:cs typeface="Times New Roman" panose="02020603050405020304" pitchFamily="18" charset="0"/>
                        </a:rPr>
                        <a:t>         M. method / M. function / M. data / M. result / value / indicator</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a:effectLst/>
                          <a:latin typeface="+mj-lt"/>
                          <a:cs typeface="Times New Roman" panose="02020603050405020304" pitchFamily="18" charset="0"/>
                        </a:rPr>
                        <a:t>13</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3531155"/>
                  </a:ext>
                </a:extLst>
              </a:tr>
              <a:tr h="188050">
                <a:tc>
                  <a:txBody>
                    <a:bodyPr/>
                    <a:lstStyle/>
                    <a:p>
                      <a:pPr indent="144145" algn="l" hangingPunct="0">
                        <a:lnSpc>
                          <a:spcPts val="1200"/>
                        </a:lnSpc>
                        <a:spcAft>
                          <a:spcPts val="0"/>
                        </a:spcAft>
                      </a:pPr>
                      <a:r>
                        <a:rPr lang="en-US" sz="1200">
                          <a:effectLst/>
                          <a:latin typeface="+mj-lt"/>
                          <a:cs typeface="Times New Roman" panose="02020603050405020304" pitchFamily="18" charset="0"/>
                        </a:rPr>
                        <a:t>Property</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b="1" dirty="0" err="1">
                          <a:effectLst/>
                          <a:latin typeface="+mj-lt"/>
                          <a:cs typeface="Times New Roman" panose="02020603050405020304" pitchFamily="18" charset="0"/>
                        </a:rPr>
                        <a:t>Syn</a:t>
                      </a:r>
                      <a:r>
                        <a:rPr lang="en-US" sz="1200" dirty="0">
                          <a:effectLst/>
                          <a:latin typeface="+mj-lt"/>
                          <a:cs typeface="Times New Roman" panose="02020603050405020304" pitchFamily="18" charset="0"/>
                        </a:rPr>
                        <a:t>: Property / quality aspect / quality dimension / quality type / feature</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a:effectLst/>
                          <a:latin typeface="+mj-lt"/>
                          <a:cs typeface="Times New Roman" panose="02020603050405020304" pitchFamily="18" charset="0"/>
                        </a:rPr>
                        <a:t>12</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12654546"/>
                  </a:ext>
                </a:extLst>
              </a:tr>
              <a:tr h="752196">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Quality attribute</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b="1" dirty="0" err="1">
                          <a:effectLst/>
                          <a:latin typeface="+mj-lt"/>
                          <a:cs typeface="Times New Roman" panose="02020603050405020304" pitchFamily="18" charset="0"/>
                        </a:rPr>
                        <a:t>Syn</a:t>
                      </a:r>
                      <a:r>
                        <a:rPr lang="en-US" sz="1200" dirty="0">
                          <a:effectLst/>
                          <a:latin typeface="+mj-lt"/>
                          <a:cs typeface="Times New Roman" panose="02020603050405020304" pitchFamily="18" charset="0"/>
                        </a:rPr>
                        <a:t>: Quality characteristic / quality attribute / quality factor </a:t>
                      </a:r>
                      <a:r>
                        <a:rPr lang="en-US" sz="1200" dirty="0" smtClean="0">
                          <a:effectLst/>
                          <a:latin typeface="+mj-lt"/>
                          <a:cs typeface="Times New Roman" panose="02020603050405020304" pitchFamily="18" charset="0"/>
                        </a:rPr>
                        <a:t>/</a:t>
                      </a:r>
                      <a:endParaRPr lang="en-US" sz="1600" dirty="0" smtClean="0">
                        <a:effectLst/>
                        <a:latin typeface="+mj-lt"/>
                        <a:cs typeface="Times New Roman" panose="02020603050405020304" pitchFamily="18" charset="0"/>
                      </a:endParaRPr>
                    </a:p>
                    <a:p>
                      <a:pPr indent="144145" algn="l" hangingPunct="0">
                        <a:lnSpc>
                          <a:spcPts val="1200"/>
                        </a:lnSpc>
                        <a:spcAft>
                          <a:spcPts val="0"/>
                        </a:spcAft>
                      </a:pPr>
                      <a:r>
                        <a:rPr lang="en-US" sz="1200" dirty="0" smtClean="0">
                          <a:effectLst/>
                          <a:latin typeface="+mj-lt"/>
                          <a:cs typeface="Times New Roman" panose="02020603050405020304" pitchFamily="18" charset="0"/>
                        </a:rPr>
                        <a:t>         characteristic / attribute / factor / product factor</a:t>
                      </a:r>
                      <a:endParaRPr lang="en-US" sz="1600" dirty="0" smtClean="0">
                        <a:effectLst/>
                        <a:latin typeface="+mj-lt"/>
                        <a:cs typeface="Times New Roman" panose="02020603050405020304" pitchFamily="18" charset="0"/>
                      </a:endParaRPr>
                    </a:p>
                    <a:p>
                      <a:pPr indent="144145" algn="l" hangingPunct="0">
                        <a:lnSpc>
                          <a:spcPts val="1200"/>
                        </a:lnSpc>
                        <a:spcAft>
                          <a:spcPts val="0"/>
                        </a:spcAft>
                      </a:pPr>
                      <a:r>
                        <a:rPr lang="en-US" sz="1200" b="1" dirty="0" err="1" smtClean="0">
                          <a:effectLst/>
                          <a:latin typeface="+mj-lt"/>
                          <a:cs typeface="Times New Roman" panose="02020603050405020304" pitchFamily="18" charset="0"/>
                        </a:rPr>
                        <a:t>Agg</a:t>
                      </a:r>
                      <a:r>
                        <a:rPr lang="en-US" sz="1200" dirty="0">
                          <a:effectLst/>
                          <a:latin typeface="+mj-lt"/>
                          <a:cs typeface="Times New Roman" panose="02020603050405020304" pitchFamily="18" charset="0"/>
                        </a:rPr>
                        <a:t>: Sub-characteristic / sub-factor / base attribute / direct attribute /</a:t>
                      </a:r>
                      <a:endParaRPr lang="en-US" sz="1600" dirty="0">
                        <a:effectLst/>
                        <a:latin typeface="+mj-lt"/>
                        <a:cs typeface="Times New Roman" panose="02020603050405020304" pitchFamily="18" charset="0"/>
                      </a:endParaRPr>
                    </a:p>
                    <a:p>
                      <a:pPr indent="144145" algn="l" hangingPunct="0">
                        <a:lnSpc>
                          <a:spcPts val="1200"/>
                        </a:lnSpc>
                        <a:spcAft>
                          <a:spcPts val="0"/>
                        </a:spcAft>
                      </a:pPr>
                      <a:r>
                        <a:rPr lang="en-US" sz="1200" dirty="0">
                          <a:effectLst/>
                          <a:latin typeface="+mj-lt"/>
                          <a:cs typeface="Times New Roman" panose="02020603050405020304" pitchFamily="18" charset="0"/>
                        </a:rPr>
                        <a:t>         derived attribute / indirect attribute</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a:effectLst/>
                          <a:latin typeface="+mj-lt"/>
                          <a:cs typeface="Times New Roman" panose="02020603050405020304" pitchFamily="18" charset="0"/>
                        </a:rPr>
                        <a:t>27</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14193887"/>
                  </a:ext>
                </a:extLst>
              </a:tr>
              <a:tr h="188050">
                <a:tc>
                  <a:txBody>
                    <a:bodyPr/>
                    <a:lstStyle/>
                    <a:p>
                      <a:pPr indent="144145" algn="l" hangingPunct="0">
                        <a:lnSpc>
                          <a:spcPts val="1200"/>
                        </a:lnSpc>
                        <a:spcAft>
                          <a:spcPts val="0"/>
                        </a:spcAft>
                      </a:pPr>
                      <a:r>
                        <a:rPr lang="en-US" sz="1200">
                          <a:effectLst/>
                          <a:latin typeface="+mj-lt"/>
                          <a:cs typeface="Times New Roman" panose="02020603050405020304" pitchFamily="18" charset="0"/>
                        </a:rPr>
                        <a:t>Quality goal</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b="1" dirty="0" err="1">
                          <a:effectLst/>
                          <a:latin typeface="+mj-lt"/>
                          <a:cs typeface="Times New Roman" panose="02020603050405020304" pitchFamily="18" charset="0"/>
                        </a:rPr>
                        <a:t>Syn</a:t>
                      </a:r>
                      <a:r>
                        <a:rPr lang="en-US" sz="1200" dirty="0">
                          <a:effectLst/>
                          <a:latin typeface="+mj-lt"/>
                          <a:cs typeface="Times New Roman" panose="02020603050405020304" pitchFamily="18" charset="0"/>
                        </a:rPr>
                        <a:t>: Quality goal / goal / quality target / purpose / target / objective</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a:effectLst/>
                          <a:latin typeface="+mj-lt"/>
                          <a:cs typeface="Times New Roman" panose="02020603050405020304" pitchFamily="18" charset="0"/>
                        </a:rPr>
                        <a:t>7</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114365857"/>
                  </a:ext>
                </a:extLst>
              </a:tr>
              <a:tr h="188050">
                <a:tc>
                  <a:txBody>
                    <a:bodyPr/>
                    <a:lstStyle/>
                    <a:p>
                      <a:pPr indent="144145" algn="l" hangingPunct="0">
                        <a:lnSpc>
                          <a:spcPts val="1200"/>
                        </a:lnSpc>
                        <a:spcAft>
                          <a:spcPts val="0"/>
                        </a:spcAft>
                      </a:pPr>
                      <a:r>
                        <a:rPr lang="en-US" sz="1200">
                          <a:effectLst/>
                          <a:latin typeface="+mj-lt"/>
                          <a:cs typeface="Times New Roman" panose="02020603050405020304" pitchFamily="18" charset="0"/>
                        </a:rPr>
                        <a:t>Quality model</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b="1" dirty="0" err="1">
                          <a:effectLst/>
                          <a:latin typeface="+mj-lt"/>
                          <a:cs typeface="Times New Roman" panose="02020603050405020304" pitchFamily="18" charset="0"/>
                        </a:rPr>
                        <a:t>Syn</a:t>
                      </a:r>
                      <a:r>
                        <a:rPr lang="en-US" sz="1200" dirty="0">
                          <a:effectLst/>
                          <a:latin typeface="+mj-lt"/>
                          <a:cs typeface="Times New Roman" panose="02020603050405020304" pitchFamily="18" charset="0"/>
                        </a:rPr>
                        <a:t>: Quality model</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a:effectLst/>
                          <a:latin typeface="+mj-lt"/>
                          <a:cs typeface="Times New Roman" panose="02020603050405020304" pitchFamily="18" charset="0"/>
                        </a:rPr>
                        <a:t>9</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777852070"/>
                  </a:ext>
                </a:extLst>
              </a:tr>
              <a:tr h="188050">
                <a:tc>
                  <a:txBody>
                    <a:bodyPr/>
                    <a:lstStyle/>
                    <a:p>
                      <a:pPr indent="144145" algn="l" hangingPunct="0">
                        <a:lnSpc>
                          <a:spcPts val="1200"/>
                        </a:lnSpc>
                        <a:spcAft>
                          <a:spcPts val="0"/>
                        </a:spcAft>
                      </a:pPr>
                      <a:r>
                        <a:rPr lang="en-US" sz="1200">
                          <a:effectLst/>
                          <a:latin typeface="+mj-lt"/>
                          <a:cs typeface="Times New Roman" panose="02020603050405020304" pitchFamily="18" charset="0"/>
                        </a:rPr>
                        <a:t>Requirement</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b="1" dirty="0" err="1">
                          <a:effectLst/>
                          <a:latin typeface="+mj-lt"/>
                          <a:cs typeface="Times New Roman" panose="02020603050405020304" pitchFamily="18" charset="0"/>
                        </a:rPr>
                        <a:t>Syn</a:t>
                      </a:r>
                      <a:r>
                        <a:rPr lang="en-US" sz="1200" dirty="0">
                          <a:effectLst/>
                          <a:latin typeface="+mj-lt"/>
                          <a:cs typeface="Times New Roman" panose="02020603050405020304" pitchFamily="18" charset="0"/>
                        </a:rPr>
                        <a:t>: Quality requirement / requirement / specification</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a:effectLst/>
                          <a:latin typeface="+mj-lt"/>
                          <a:cs typeface="Times New Roman" panose="02020603050405020304" pitchFamily="18" charset="0"/>
                        </a:rPr>
                        <a:t>3</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825492326"/>
                  </a:ext>
                </a:extLst>
              </a:tr>
              <a:tr h="188050">
                <a:tc>
                  <a:txBody>
                    <a:bodyPr/>
                    <a:lstStyle/>
                    <a:p>
                      <a:pPr indent="144145" algn="l" hangingPunct="0">
                        <a:lnSpc>
                          <a:spcPts val="1200"/>
                        </a:lnSpc>
                        <a:spcAft>
                          <a:spcPts val="0"/>
                        </a:spcAft>
                      </a:pPr>
                      <a:r>
                        <a:rPr lang="en-US" sz="1200">
                          <a:effectLst/>
                          <a:latin typeface="+mj-lt"/>
                          <a:cs typeface="Times New Roman" panose="02020603050405020304" pitchFamily="18" charset="0"/>
                        </a:rPr>
                        <a:t>Scale</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b="1" dirty="0" err="1">
                          <a:effectLst/>
                          <a:latin typeface="+mj-lt"/>
                          <a:cs typeface="Times New Roman" panose="02020603050405020304" pitchFamily="18" charset="0"/>
                        </a:rPr>
                        <a:t>Syn</a:t>
                      </a:r>
                      <a:r>
                        <a:rPr lang="en-US" sz="1200" dirty="0">
                          <a:effectLst/>
                          <a:latin typeface="+mj-lt"/>
                          <a:cs typeface="Times New Roman" panose="02020603050405020304" pitchFamily="18" charset="0"/>
                        </a:rPr>
                        <a:t>: Scale / type of scale / measurement scale</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a:effectLst/>
                          <a:latin typeface="+mj-lt"/>
                          <a:cs typeface="Times New Roman" panose="02020603050405020304" pitchFamily="18" charset="0"/>
                        </a:rPr>
                        <a:t>4</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978368467"/>
                  </a:ext>
                </a:extLst>
              </a:tr>
              <a:tr h="235254">
                <a:tc>
                  <a:txBody>
                    <a:bodyPr/>
                    <a:lstStyle/>
                    <a:p>
                      <a:pPr indent="144145" algn="l" hangingPunct="0">
                        <a:lnSpc>
                          <a:spcPts val="1200"/>
                        </a:lnSpc>
                        <a:spcAft>
                          <a:spcPts val="0"/>
                        </a:spcAft>
                      </a:pPr>
                      <a:r>
                        <a:rPr lang="en-US" sz="1200">
                          <a:effectLst/>
                          <a:latin typeface="+mj-lt"/>
                          <a:cs typeface="Times New Roman" panose="02020603050405020304" pitchFamily="18" charset="0"/>
                        </a:rPr>
                        <a:t>Unit</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b="1" dirty="0" err="1">
                          <a:effectLst/>
                          <a:latin typeface="+mj-lt"/>
                          <a:cs typeface="Times New Roman" panose="02020603050405020304" pitchFamily="18" charset="0"/>
                        </a:rPr>
                        <a:t>Syn</a:t>
                      </a:r>
                      <a:r>
                        <a:rPr lang="en-US" sz="1200" dirty="0">
                          <a:effectLst/>
                          <a:latin typeface="+mj-lt"/>
                          <a:cs typeface="Times New Roman" panose="02020603050405020304" pitchFamily="18" charset="0"/>
                        </a:rPr>
                        <a:t>: Unit / measurement unit / unit of measurement</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7</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41963487"/>
                  </a:ext>
                </a:extLst>
              </a:tr>
              <a:tr h="188050">
                <a:tc>
                  <a:txBody>
                    <a:bodyPr/>
                    <a:lstStyle/>
                    <a:p>
                      <a:pPr indent="144145" algn="l" hangingPunct="0">
                        <a:lnSpc>
                          <a:spcPts val="1200"/>
                        </a:lnSpc>
                        <a:spcAft>
                          <a:spcPts val="0"/>
                        </a:spcAft>
                      </a:pPr>
                      <a:r>
                        <a:rPr lang="en-US" sz="1200">
                          <a:effectLst/>
                          <a:latin typeface="+mj-lt"/>
                          <a:cs typeface="Times New Roman" panose="02020603050405020304" pitchFamily="18" charset="0"/>
                        </a:rPr>
                        <a:t>View</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b="1" dirty="0" err="1">
                          <a:effectLst/>
                          <a:latin typeface="+mj-lt"/>
                          <a:cs typeface="Times New Roman" panose="02020603050405020304" pitchFamily="18" charset="0"/>
                        </a:rPr>
                        <a:t>Syn</a:t>
                      </a:r>
                      <a:r>
                        <a:rPr lang="en-US" sz="1200" dirty="0">
                          <a:effectLst/>
                          <a:latin typeface="+mj-lt"/>
                          <a:cs typeface="Times New Roman" panose="02020603050405020304" pitchFamily="18" charset="0"/>
                        </a:rPr>
                        <a:t>: Viewpoint / view / stakeholder</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6</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79921192"/>
                  </a:ext>
                </a:extLst>
              </a:tr>
              <a:tr h="317196">
                <a:tc gridSpan="3">
                  <a:txBody>
                    <a:bodyPr/>
                    <a:lstStyle/>
                    <a:p>
                      <a:pPr indent="144145" algn="ctr" hangingPunct="0">
                        <a:lnSpc>
                          <a:spcPts val="1200"/>
                        </a:lnSpc>
                        <a:spcBef>
                          <a:spcPts val="200"/>
                        </a:spcBef>
                        <a:spcAft>
                          <a:spcPts val="0"/>
                        </a:spcAft>
                      </a:pPr>
                      <a:r>
                        <a:rPr lang="en-US" sz="1200" dirty="0">
                          <a:effectLst/>
                          <a:latin typeface="+mj-lt"/>
                          <a:cs typeface="Times New Roman" panose="02020603050405020304" pitchFamily="18" charset="0"/>
                        </a:rPr>
                        <a:t>* </a:t>
                      </a:r>
                      <a:r>
                        <a:rPr lang="en-US" sz="1200" b="1" dirty="0" err="1">
                          <a:effectLst/>
                          <a:latin typeface="+mj-lt"/>
                          <a:cs typeface="Times New Roman" panose="02020603050405020304" pitchFamily="18" charset="0"/>
                        </a:rPr>
                        <a:t>Syn</a:t>
                      </a:r>
                      <a:r>
                        <a:rPr lang="en-US" sz="1200" dirty="0">
                          <a:effectLst/>
                          <a:latin typeface="+mj-lt"/>
                          <a:cs typeface="Times New Roman" panose="02020603050405020304" pitchFamily="18" charset="0"/>
                        </a:rPr>
                        <a:t> denotes synonymous concepts for a category, while </a:t>
                      </a:r>
                      <a:r>
                        <a:rPr lang="en-US" sz="1200" b="1" dirty="0" err="1">
                          <a:effectLst/>
                          <a:latin typeface="+mj-lt"/>
                          <a:cs typeface="Times New Roman" panose="02020603050405020304" pitchFamily="18" charset="0"/>
                        </a:rPr>
                        <a:t>Agg</a:t>
                      </a:r>
                      <a:r>
                        <a:rPr lang="en-US" sz="1200" dirty="0">
                          <a:effectLst/>
                          <a:latin typeface="+mj-lt"/>
                          <a:cs typeface="Times New Roman" panose="02020603050405020304" pitchFamily="18" charset="0"/>
                        </a:rPr>
                        <a:t> denotes sub-categories or aggregated concepts under a category.</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97297552"/>
                  </a:ext>
                </a:extLst>
              </a:tr>
            </a:tbl>
          </a:graphicData>
        </a:graphic>
      </p:graphicFrame>
      <p:sp>
        <p:nvSpPr>
          <p:cNvPr id="4" name="Metin kutusu 3"/>
          <p:cNvSpPr txBox="1"/>
          <p:nvPr/>
        </p:nvSpPr>
        <p:spPr>
          <a:xfrm>
            <a:off x="1808117" y="6126163"/>
            <a:ext cx="5527766" cy="369332"/>
          </a:xfrm>
          <a:prstGeom prst="rect">
            <a:avLst/>
          </a:prstGeom>
          <a:noFill/>
        </p:spPr>
        <p:txBody>
          <a:bodyPr wrap="square" rtlCol="0">
            <a:spAutoFit/>
          </a:bodyPr>
          <a:lstStyle/>
          <a:p>
            <a:r>
              <a:rPr lang="tr-TR" b="1" dirty="0" smtClean="0">
                <a:latin typeface="Times New Roman" panose="02020603050405020304" pitchFamily="18" charset="0"/>
                <a:cs typeface="Times New Roman" panose="02020603050405020304" pitchFamily="18" charset="0"/>
              </a:rPr>
              <a:t>RQ4.3: </a:t>
            </a:r>
            <a:r>
              <a:rPr lang="en-US" dirty="0">
                <a:latin typeface="Times New Roman" panose="02020603050405020304" pitchFamily="18" charset="0"/>
                <a:cs typeface="Times New Roman" panose="02020603050405020304" pitchFamily="18" charset="0"/>
              </a:rPr>
              <a:t>What are the entities defined in the meta-model</a:t>
            </a:r>
            <a:r>
              <a:rPr lang="en-US"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0078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solidFill>
                  <a:schemeClr val="accent3">
                    <a:lumMod val="75000"/>
                  </a:schemeClr>
                </a:solidFill>
                <a:latin typeface="Times New Roman" panose="02020603050405020304" pitchFamily="18" charset="0"/>
                <a:cs typeface="Times New Roman" panose="02020603050405020304" pitchFamily="18" charset="0"/>
              </a:rPr>
              <a:t>Content</a:t>
            </a:r>
            <a:endParaRPr lang="tr-TR" sz="40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92500" lnSpcReduction="10000"/>
          </a:bodyPr>
          <a:lstStyle/>
          <a:p>
            <a:endParaRPr lang="tr-TR" sz="2800" b="1" dirty="0" smtClean="0">
              <a:solidFill>
                <a:schemeClr val="accent3">
                  <a:lumMod val="75000"/>
                </a:schemeClr>
              </a:solidFill>
              <a:latin typeface="Times New Roman" panose="02020603050405020304" pitchFamily="18" charset="0"/>
              <a:cs typeface="Times New Roman" panose="02020603050405020304" pitchFamily="18" charset="0"/>
            </a:endParaRPr>
          </a:p>
          <a:p>
            <a:r>
              <a:rPr lang="tr-TR" sz="2800" b="1" dirty="0" err="1" smtClean="0">
                <a:solidFill>
                  <a:schemeClr val="accent3">
                    <a:lumMod val="75000"/>
                  </a:schemeClr>
                </a:solidFill>
                <a:latin typeface="Times New Roman" panose="02020603050405020304" pitchFamily="18" charset="0"/>
                <a:cs typeface="Times New Roman" panose="02020603050405020304" pitchFamily="18" charset="0"/>
              </a:rPr>
              <a:t>Introduction</a:t>
            </a:r>
            <a:endParaRPr lang="tr-TR" sz="2800" b="1" dirty="0" smtClean="0">
              <a:solidFill>
                <a:schemeClr val="accent3">
                  <a:lumMod val="75000"/>
                </a:schemeClr>
              </a:solidFill>
              <a:latin typeface="Times New Roman" panose="02020603050405020304" pitchFamily="18" charset="0"/>
              <a:cs typeface="Times New Roman" panose="02020603050405020304" pitchFamily="18" charset="0"/>
            </a:endParaRPr>
          </a:p>
          <a:p>
            <a:r>
              <a:rPr lang="en-US" sz="2800" b="1" dirty="0">
                <a:solidFill>
                  <a:schemeClr val="accent3">
                    <a:lumMod val="75000"/>
                  </a:schemeClr>
                </a:solidFill>
                <a:latin typeface="Times New Roman" panose="02020603050405020304" pitchFamily="18" charset="0"/>
                <a:cs typeface="Times New Roman" panose="02020603050405020304" pitchFamily="18" charset="0"/>
              </a:rPr>
              <a:t>Related </a:t>
            </a:r>
            <a:r>
              <a:rPr lang="en-US" sz="2800" b="1" dirty="0" smtClean="0">
                <a:solidFill>
                  <a:schemeClr val="accent3">
                    <a:lumMod val="75000"/>
                  </a:schemeClr>
                </a:solidFill>
                <a:latin typeface="Times New Roman" panose="02020603050405020304" pitchFamily="18" charset="0"/>
                <a:cs typeface="Times New Roman" panose="02020603050405020304" pitchFamily="18" charset="0"/>
              </a:rPr>
              <a:t>Work</a:t>
            </a:r>
            <a:endParaRPr lang="tr-TR" sz="2800" b="1" dirty="0" smtClean="0">
              <a:solidFill>
                <a:schemeClr val="accent3">
                  <a:lumMod val="75000"/>
                </a:schemeClr>
              </a:solidFill>
              <a:latin typeface="Times New Roman" panose="02020603050405020304" pitchFamily="18" charset="0"/>
              <a:cs typeface="Times New Roman" panose="02020603050405020304" pitchFamily="18" charset="0"/>
            </a:endParaRPr>
          </a:p>
          <a:p>
            <a:r>
              <a:rPr lang="tr-TR" sz="2800" b="1" dirty="0" err="1">
                <a:solidFill>
                  <a:schemeClr val="accent3">
                    <a:lumMod val="75000"/>
                  </a:schemeClr>
                </a:solidFill>
                <a:latin typeface="Times New Roman" panose="02020603050405020304" pitchFamily="18" charset="0"/>
                <a:cs typeface="Times New Roman" panose="02020603050405020304" pitchFamily="18" charset="0"/>
              </a:rPr>
              <a:t>Research</a:t>
            </a:r>
            <a:r>
              <a:rPr lang="tr-TR" sz="2800" b="1" dirty="0">
                <a:solidFill>
                  <a:schemeClr val="accent3">
                    <a:lumMod val="75000"/>
                  </a:schemeClr>
                </a:solidFill>
                <a:latin typeface="Times New Roman" panose="02020603050405020304" pitchFamily="18" charset="0"/>
                <a:cs typeface="Times New Roman" panose="02020603050405020304" pitchFamily="18" charset="0"/>
              </a:rPr>
              <a:t> </a:t>
            </a:r>
            <a:r>
              <a:rPr lang="tr-TR" sz="2800" b="1" dirty="0" err="1" smtClean="0">
                <a:solidFill>
                  <a:schemeClr val="accent3">
                    <a:lumMod val="75000"/>
                  </a:schemeClr>
                </a:solidFill>
                <a:latin typeface="Times New Roman" panose="02020603050405020304" pitchFamily="18" charset="0"/>
                <a:cs typeface="Times New Roman" panose="02020603050405020304" pitchFamily="18" charset="0"/>
              </a:rPr>
              <a:t>Method</a:t>
            </a:r>
            <a:endParaRPr lang="tr-TR" sz="2800" b="1" dirty="0" smtClean="0">
              <a:solidFill>
                <a:schemeClr val="accent3">
                  <a:lumMod val="75000"/>
                </a:schemeClr>
              </a:solidFill>
              <a:latin typeface="Times New Roman" panose="02020603050405020304" pitchFamily="18" charset="0"/>
              <a:cs typeface="Times New Roman" panose="02020603050405020304" pitchFamily="18" charset="0"/>
            </a:endParaRPr>
          </a:p>
          <a:p>
            <a:r>
              <a:rPr lang="tr-TR" sz="2800" b="1" dirty="0" err="1">
                <a:solidFill>
                  <a:schemeClr val="accent3">
                    <a:lumMod val="75000"/>
                  </a:schemeClr>
                </a:solidFill>
                <a:latin typeface="Times New Roman" panose="02020603050405020304" pitchFamily="18" charset="0"/>
                <a:cs typeface="Times New Roman" panose="02020603050405020304" pitchFamily="18" charset="0"/>
              </a:rPr>
              <a:t>Results</a:t>
            </a:r>
            <a:r>
              <a:rPr lang="tr-TR" sz="2800" b="1" dirty="0" smtClean="0">
                <a:solidFill>
                  <a:schemeClr val="accent3">
                    <a:lumMod val="75000"/>
                  </a:schemeClr>
                </a:solidFill>
                <a:latin typeface="Times New Roman" panose="02020603050405020304" pitchFamily="18" charset="0"/>
                <a:cs typeface="Times New Roman" panose="02020603050405020304" pitchFamily="18" charset="0"/>
              </a:rPr>
              <a:t> </a:t>
            </a:r>
          </a:p>
          <a:p>
            <a:r>
              <a:rPr lang="en-US" sz="2800" b="1" dirty="0" smtClean="0">
                <a:solidFill>
                  <a:srgbClr val="9BBB59">
                    <a:lumMod val="75000"/>
                  </a:srgbClr>
                </a:solidFill>
                <a:latin typeface="Times New Roman" panose="02020603050405020304" pitchFamily="18" charset="0"/>
                <a:cs typeface="Times New Roman" panose="02020603050405020304" pitchFamily="18" charset="0"/>
              </a:rPr>
              <a:t>Threats </a:t>
            </a:r>
            <a:r>
              <a:rPr lang="en-US" sz="2800" b="1" dirty="0">
                <a:solidFill>
                  <a:srgbClr val="9BBB59">
                    <a:lumMod val="75000"/>
                  </a:srgbClr>
                </a:solidFill>
                <a:latin typeface="Times New Roman" panose="02020603050405020304" pitchFamily="18" charset="0"/>
                <a:cs typeface="Times New Roman" panose="02020603050405020304" pitchFamily="18" charset="0"/>
              </a:rPr>
              <a:t>to </a:t>
            </a:r>
            <a:r>
              <a:rPr lang="en-US" sz="2800" b="1" dirty="0" smtClean="0">
                <a:solidFill>
                  <a:srgbClr val="9BBB59">
                    <a:lumMod val="75000"/>
                  </a:srgbClr>
                </a:solidFill>
                <a:latin typeface="Times New Roman" panose="02020603050405020304" pitchFamily="18" charset="0"/>
                <a:cs typeface="Times New Roman" panose="02020603050405020304" pitchFamily="18" charset="0"/>
              </a:rPr>
              <a:t>Validity</a:t>
            </a:r>
            <a:endParaRPr lang="tr-TR" sz="2800" b="1" dirty="0" smtClean="0">
              <a:solidFill>
                <a:srgbClr val="9BBB59">
                  <a:lumMod val="75000"/>
                </a:srgbClr>
              </a:solidFill>
              <a:latin typeface="Times New Roman" panose="02020603050405020304" pitchFamily="18" charset="0"/>
              <a:cs typeface="Times New Roman" panose="02020603050405020304" pitchFamily="18" charset="0"/>
            </a:endParaRPr>
          </a:p>
          <a:p>
            <a:r>
              <a:rPr lang="en-US" sz="2800" b="1" dirty="0" smtClean="0">
                <a:solidFill>
                  <a:srgbClr val="9BBB59">
                    <a:lumMod val="75000"/>
                  </a:srgbClr>
                </a:solidFill>
                <a:latin typeface="Times New Roman" panose="02020603050405020304" pitchFamily="18" charset="0"/>
                <a:cs typeface="Times New Roman" panose="02020603050405020304" pitchFamily="18" charset="0"/>
              </a:rPr>
              <a:t>Conclusion</a:t>
            </a:r>
            <a:endParaRPr lang="tr-TR" sz="2800" b="1" dirty="0" smtClean="0">
              <a:solidFill>
                <a:srgbClr val="9BBB59">
                  <a:lumMod val="75000"/>
                </a:srgbClr>
              </a:solidFill>
              <a:latin typeface="Times New Roman" panose="02020603050405020304" pitchFamily="18" charset="0"/>
              <a:cs typeface="Times New Roman" panose="02020603050405020304" pitchFamily="18" charset="0"/>
            </a:endParaRPr>
          </a:p>
          <a:p>
            <a:r>
              <a:rPr lang="tr-TR" sz="2800" b="1" dirty="0" err="1" smtClean="0">
                <a:solidFill>
                  <a:srgbClr val="9BBB59">
                    <a:lumMod val="75000"/>
                  </a:srgbClr>
                </a:solidFill>
                <a:latin typeface="Times New Roman" panose="02020603050405020304" pitchFamily="18" charset="0"/>
                <a:cs typeface="Times New Roman" panose="02020603050405020304" pitchFamily="18" charset="0"/>
              </a:rPr>
              <a:t>Future</a:t>
            </a:r>
            <a:r>
              <a:rPr lang="tr-TR" sz="2800" b="1" dirty="0" smtClean="0">
                <a:solidFill>
                  <a:srgbClr val="9BBB59">
                    <a:lumMod val="75000"/>
                  </a:srgbClr>
                </a:solidFill>
                <a:latin typeface="Times New Roman" panose="02020603050405020304" pitchFamily="18" charset="0"/>
                <a:cs typeface="Times New Roman" panose="02020603050405020304" pitchFamily="18" charset="0"/>
              </a:rPr>
              <a:t> Works</a:t>
            </a:r>
          </a:p>
          <a:p>
            <a:r>
              <a:rPr lang="tr-TR" sz="2800" b="1" dirty="0" err="1" smtClean="0">
                <a:solidFill>
                  <a:srgbClr val="9BBB59">
                    <a:lumMod val="75000"/>
                  </a:srgbClr>
                </a:solidFill>
                <a:latin typeface="Times New Roman" panose="02020603050405020304" pitchFamily="18" charset="0"/>
                <a:cs typeface="Times New Roman" panose="02020603050405020304" pitchFamily="18" charset="0"/>
              </a:rPr>
              <a:t>List</a:t>
            </a:r>
            <a:r>
              <a:rPr lang="tr-TR" sz="2800" b="1" dirty="0" smtClean="0">
                <a:solidFill>
                  <a:srgbClr val="9BBB59">
                    <a:lumMod val="75000"/>
                  </a:srgbClr>
                </a:solidFill>
                <a:latin typeface="Times New Roman" panose="02020603050405020304" pitchFamily="18" charset="0"/>
                <a:cs typeface="Times New Roman" panose="02020603050405020304" pitchFamily="18" charset="0"/>
              </a:rPr>
              <a:t> of </a:t>
            </a:r>
            <a:r>
              <a:rPr lang="tr-TR" sz="2800" b="1" dirty="0" err="1" smtClean="0">
                <a:solidFill>
                  <a:srgbClr val="9BBB59">
                    <a:lumMod val="75000"/>
                  </a:srgbClr>
                </a:solidFill>
                <a:latin typeface="Times New Roman" panose="02020603050405020304" pitchFamily="18" charset="0"/>
                <a:cs typeface="Times New Roman" panose="02020603050405020304" pitchFamily="18" charset="0"/>
              </a:rPr>
              <a:t>Primary</a:t>
            </a:r>
            <a:r>
              <a:rPr lang="tr-TR" sz="2800" b="1" dirty="0" smtClean="0">
                <a:solidFill>
                  <a:srgbClr val="9BBB59">
                    <a:lumMod val="75000"/>
                  </a:srgbClr>
                </a:solidFill>
                <a:latin typeface="Times New Roman" panose="02020603050405020304" pitchFamily="18" charset="0"/>
                <a:cs typeface="Times New Roman" panose="02020603050405020304" pitchFamily="18" charset="0"/>
              </a:rPr>
              <a:t> </a:t>
            </a:r>
            <a:r>
              <a:rPr lang="tr-TR" sz="2800" b="1" dirty="0" err="1" smtClean="0">
                <a:solidFill>
                  <a:srgbClr val="9BBB59">
                    <a:lumMod val="75000"/>
                  </a:srgbClr>
                </a:solidFill>
                <a:latin typeface="Times New Roman" panose="02020603050405020304" pitchFamily="18" charset="0"/>
                <a:cs typeface="Times New Roman" panose="02020603050405020304" pitchFamily="18" charset="0"/>
              </a:rPr>
              <a:t>Studies</a:t>
            </a:r>
            <a:endParaRPr lang="en-US" sz="2800" b="1" dirty="0" smtClean="0">
              <a:solidFill>
                <a:srgbClr val="9BBB59">
                  <a:lumMod val="75000"/>
                </a:srgbClr>
              </a:solidFill>
              <a:latin typeface="Times New Roman" panose="02020603050405020304" pitchFamily="18" charset="0"/>
              <a:cs typeface="Times New Roman" panose="02020603050405020304" pitchFamily="18" charset="0"/>
            </a:endParaRPr>
          </a:p>
          <a:p>
            <a:r>
              <a:rPr lang="en-US" sz="2800" b="1" dirty="0" smtClean="0">
                <a:solidFill>
                  <a:srgbClr val="9BBB59">
                    <a:lumMod val="75000"/>
                  </a:srgbClr>
                </a:solidFill>
                <a:latin typeface="Times New Roman" panose="02020603050405020304" pitchFamily="18" charset="0"/>
                <a:cs typeface="Times New Roman" panose="02020603050405020304" pitchFamily="18" charset="0"/>
              </a:rPr>
              <a:t>References</a:t>
            </a:r>
            <a:endParaRPr lang="en-US" sz="2800" b="1" dirty="0" smtClean="0">
              <a:solidFill>
                <a:schemeClr val="accent3">
                  <a:lumMod val="75000"/>
                </a:schemeClr>
              </a:solidFill>
              <a:latin typeface="Times New Roman" panose="02020603050405020304" pitchFamily="18" charset="0"/>
              <a:cs typeface="Times New Roman" panose="02020603050405020304" pitchFamily="18" charset="0"/>
            </a:endParaRPr>
          </a:p>
          <a:p>
            <a:endParaRPr lang="tr-TR" dirty="0" smtClean="0"/>
          </a:p>
          <a:p>
            <a:endParaRPr lang="tr-TR" dirty="0"/>
          </a:p>
        </p:txBody>
      </p:sp>
    </p:spTree>
    <p:extLst>
      <p:ext uri="{BB962C8B-B14F-4D97-AF65-F5344CB8AC3E}">
        <p14:creationId xmlns:p14="http://schemas.microsoft.com/office/powerpoint/2010/main" val="4533601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7383" y="274638"/>
            <a:ext cx="8656319" cy="1143000"/>
          </a:xfrm>
        </p:spPr>
        <p:txBody>
          <a:bodyPr>
            <a:normAutofit fontScale="90000"/>
          </a:bodyPr>
          <a:lstStyle/>
          <a:p>
            <a:r>
              <a:rPr lang="tr-TR" b="1" dirty="0" smtClean="0">
                <a:solidFill>
                  <a:schemeClr val="accent3">
                    <a:lumMod val="75000"/>
                  </a:schemeClr>
                </a:solidFill>
                <a:latin typeface="Times New Roman" panose="02020603050405020304" pitchFamily="18" charset="0"/>
                <a:cs typeface="Times New Roman" panose="02020603050405020304" pitchFamily="18" charset="0"/>
              </a:rPr>
              <a:t/>
            </a:r>
            <a:br>
              <a:rPr lang="tr-TR" b="1" dirty="0" smtClean="0">
                <a:solidFill>
                  <a:schemeClr val="accent3">
                    <a:lumMod val="75000"/>
                  </a:schemeClr>
                </a:solidFill>
                <a:latin typeface="Times New Roman" panose="02020603050405020304" pitchFamily="18" charset="0"/>
                <a:cs typeface="Times New Roman" panose="02020603050405020304" pitchFamily="18" charset="0"/>
              </a:rPr>
            </a:br>
            <a:r>
              <a:rPr lang="tr-TR" b="1" dirty="0" err="1" smtClean="0">
                <a:solidFill>
                  <a:schemeClr val="accent3">
                    <a:lumMod val="75000"/>
                  </a:schemeClr>
                </a:solidFill>
                <a:latin typeface="Times New Roman" panose="02020603050405020304" pitchFamily="18" charset="0"/>
                <a:cs typeface="Times New Roman" panose="02020603050405020304" pitchFamily="18" charset="0"/>
              </a:rPr>
              <a:t>Results</a:t>
            </a:r>
            <a:r>
              <a:rPr lang="tr-TR" sz="6600" b="1" dirty="0">
                <a:solidFill>
                  <a:schemeClr val="accent3">
                    <a:lumMod val="75000"/>
                  </a:schemeClr>
                </a:solidFill>
                <a:latin typeface="Times New Roman" panose="02020603050405020304" pitchFamily="18" charset="0"/>
                <a:cs typeface="Times New Roman" panose="02020603050405020304" pitchFamily="18" charset="0"/>
              </a:rPr>
              <a:t/>
            </a:r>
            <a:br>
              <a:rPr lang="tr-TR" sz="6600" b="1" dirty="0">
                <a:solidFill>
                  <a:schemeClr val="accent3">
                    <a:lumMod val="75000"/>
                  </a:schemeClr>
                </a:solidFill>
                <a:latin typeface="Times New Roman" panose="02020603050405020304" pitchFamily="18" charset="0"/>
                <a:cs typeface="Times New Roman" panose="02020603050405020304" pitchFamily="18" charset="0"/>
              </a:rPr>
            </a:br>
            <a:r>
              <a:rPr lang="tr-TR" sz="2700" b="1" dirty="0">
                <a:solidFill>
                  <a:schemeClr val="accent3">
                    <a:lumMod val="75000"/>
                  </a:schemeClr>
                </a:solidFill>
                <a:latin typeface="Times New Roman" panose="02020603050405020304" pitchFamily="18" charset="0"/>
                <a:cs typeface="Times New Roman" panose="02020603050405020304" pitchFamily="18" charset="0"/>
              </a:rPr>
              <a:t>RQ5</a:t>
            </a:r>
            <a:r>
              <a:rPr lang="tr-TR" sz="2200" b="1" dirty="0">
                <a:solidFill>
                  <a:schemeClr val="accent3">
                    <a:lumMod val="75000"/>
                  </a:schemeClr>
                </a:solidFill>
                <a:latin typeface="Times New Roman" panose="02020603050405020304" pitchFamily="18" charset="0"/>
                <a:cs typeface="Times New Roman" panose="02020603050405020304" pitchFamily="18" charset="0"/>
              </a:rPr>
              <a:t> &amp;</a:t>
            </a:r>
            <a:r>
              <a:rPr lang="tr-TR" sz="2200" b="1" dirty="0" smtClean="0">
                <a:solidFill>
                  <a:schemeClr val="accent3">
                    <a:lumMod val="75000"/>
                  </a:schemeClr>
                </a:solidFill>
                <a:latin typeface="Times New Roman" panose="02020603050405020304" pitchFamily="18" charset="0"/>
                <a:cs typeface="Times New Roman" panose="02020603050405020304" pitchFamily="18" charset="0"/>
              </a:rPr>
              <a:t> </a:t>
            </a:r>
            <a:r>
              <a:rPr lang="tr-TR" sz="2700" b="1" dirty="0">
                <a:solidFill>
                  <a:schemeClr val="accent3">
                    <a:lumMod val="75000"/>
                  </a:schemeClr>
                </a:solidFill>
                <a:latin typeface="Times New Roman" panose="02020603050405020304" pitchFamily="18" charset="0"/>
                <a:cs typeface="Times New Roman" panose="02020603050405020304" pitchFamily="18" charset="0"/>
              </a:rPr>
              <a:t>RQ6</a:t>
            </a:r>
            <a:r>
              <a:rPr lang="en-US" dirty="0"/>
              <a:t/>
            </a:r>
            <a:br>
              <a:rPr lang="en-US" dirty="0"/>
            </a:br>
            <a:endParaRPr lang="en-US" sz="40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0" indent="0">
              <a:buNone/>
            </a:pPr>
            <a:endParaRPr lang="en-US" dirty="0"/>
          </a:p>
          <a:p>
            <a:endParaRPr lang="en-US" dirty="0"/>
          </a:p>
          <a:p>
            <a:pPr marL="0" indent="0">
              <a:buNone/>
            </a:pPr>
            <a:endParaRPr lang="en-US" dirty="0"/>
          </a:p>
          <a:p>
            <a:pPr marL="0" indent="0">
              <a:buNone/>
            </a:pPr>
            <a:endParaRPr lang="en-US" dirty="0"/>
          </a:p>
          <a:p>
            <a:endParaRPr lang="en-US" dirty="0"/>
          </a:p>
          <a:p>
            <a:pPr marL="0" indent="0">
              <a:buNone/>
            </a:pPr>
            <a:endParaRPr lang="en-US" dirty="0"/>
          </a:p>
          <a:p>
            <a:endParaRPr lang="en-US" dirty="0"/>
          </a:p>
          <a:p>
            <a:pPr marL="0" indent="0">
              <a:buNone/>
            </a:pPr>
            <a:endParaRPr lang="en-US" dirty="0"/>
          </a:p>
          <a:p>
            <a:pPr marL="0" indent="0">
              <a:buNone/>
            </a:pPr>
            <a:endParaRPr lang="en-US" b="1" dirty="0" smtClean="0"/>
          </a:p>
        </p:txBody>
      </p:sp>
      <p:graphicFrame>
        <p:nvGraphicFramePr>
          <p:cNvPr id="6" name="Grafik 5"/>
          <p:cNvGraphicFramePr/>
          <p:nvPr>
            <p:extLst>
              <p:ext uri="{D42A27DB-BD31-4B8C-83A1-F6EECF244321}">
                <p14:modId xmlns:p14="http://schemas.microsoft.com/office/powerpoint/2010/main" val="1191970045"/>
              </p:ext>
            </p:extLst>
          </p:nvPr>
        </p:nvGraphicFramePr>
        <p:xfrm>
          <a:off x="762000" y="1614714"/>
          <a:ext cx="3540034" cy="377589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afik 7"/>
          <p:cNvGraphicFramePr/>
          <p:nvPr>
            <p:extLst>
              <p:ext uri="{D42A27DB-BD31-4B8C-83A1-F6EECF244321}">
                <p14:modId xmlns:p14="http://schemas.microsoft.com/office/powerpoint/2010/main" val="1345628555"/>
              </p:ext>
            </p:extLst>
          </p:nvPr>
        </p:nvGraphicFramePr>
        <p:xfrm>
          <a:off x="4815838" y="1614714"/>
          <a:ext cx="3566159" cy="3788071"/>
        </p:xfrm>
        <a:graphic>
          <a:graphicData uri="http://schemas.openxmlformats.org/drawingml/2006/chart">
            <c:chart xmlns:c="http://schemas.openxmlformats.org/drawingml/2006/chart" xmlns:r="http://schemas.openxmlformats.org/officeDocument/2006/relationships" r:id="rId3"/>
          </a:graphicData>
        </a:graphic>
      </p:graphicFrame>
      <p:sp>
        <p:nvSpPr>
          <p:cNvPr id="4" name="Metin kutusu 3"/>
          <p:cNvSpPr txBox="1"/>
          <p:nvPr/>
        </p:nvSpPr>
        <p:spPr>
          <a:xfrm>
            <a:off x="762000" y="5421794"/>
            <a:ext cx="3540034" cy="830997"/>
          </a:xfrm>
          <a:prstGeom prst="rect">
            <a:avLst/>
          </a:prstGeom>
          <a:noFill/>
        </p:spPr>
        <p:txBody>
          <a:bodyPr wrap="square" rtlCol="0">
            <a:spAutoFit/>
          </a:bodyPr>
          <a:lstStyle/>
          <a:p>
            <a:pPr algn="just"/>
            <a:r>
              <a:rPr lang="tr-TR" sz="1600" b="1" dirty="0" smtClean="0">
                <a:latin typeface="Times New Roman" panose="02020603050405020304" pitchFamily="18" charset="0"/>
                <a:cs typeface="Times New Roman" panose="02020603050405020304" pitchFamily="18" charset="0"/>
              </a:rPr>
              <a:t>RQ.5: </a:t>
            </a:r>
            <a:r>
              <a:rPr lang="en-US" sz="1600" dirty="0" smtClean="0">
                <a:latin typeface="Times New Roman" panose="02020603050405020304" pitchFamily="18" charset="0"/>
                <a:cs typeface="Times New Roman" panose="02020603050405020304" pitchFamily="18" charset="0"/>
              </a:rPr>
              <a:t>What </a:t>
            </a:r>
            <a:r>
              <a:rPr lang="en-US" sz="1600" dirty="0">
                <a:latin typeface="Times New Roman" panose="02020603050405020304" pitchFamily="18" charset="0"/>
                <a:cs typeface="Times New Roman" panose="02020603050405020304" pitchFamily="18" charset="0"/>
              </a:rPr>
              <a:t>are the means of data acquisition as defined in the meta-model? </a:t>
            </a:r>
          </a:p>
        </p:txBody>
      </p:sp>
      <p:sp>
        <p:nvSpPr>
          <p:cNvPr id="7" name="Metin kutusu 6"/>
          <p:cNvSpPr txBox="1"/>
          <p:nvPr/>
        </p:nvSpPr>
        <p:spPr>
          <a:xfrm>
            <a:off x="4815838" y="5421795"/>
            <a:ext cx="3566159" cy="830997"/>
          </a:xfrm>
          <a:prstGeom prst="rect">
            <a:avLst/>
          </a:prstGeom>
          <a:noFill/>
        </p:spPr>
        <p:txBody>
          <a:bodyPr wrap="square" rtlCol="0">
            <a:spAutoFit/>
          </a:bodyPr>
          <a:lstStyle/>
          <a:p>
            <a:pPr algn="just"/>
            <a:r>
              <a:rPr lang="tr-TR" sz="1600" b="1" dirty="0" smtClean="0">
                <a:latin typeface="Times New Roman" panose="02020603050405020304" pitchFamily="18" charset="0"/>
                <a:cs typeface="Times New Roman" panose="02020603050405020304" pitchFamily="18" charset="0"/>
              </a:rPr>
              <a:t>RQ.6: </a:t>
            </a:r>
            <a:r>
              <a:rPr lang="en-US" sz="1600" dirty="0">
                <a:latin typeface="Times New Roman" panose="02020603050405020304" pitchFamily="18" charset="0"/>
                <a:cs typeface="Times New Roman" panose="02020603050405020304" pitchFamily="18" charset="0"/>
              </a:rPr>
              <a:t>Has the meta-model been validated? If yes, what was the method of validation? </a:t>
            </a:r>
          </a:p>
        </p:txBody>
      </p:sp>
    </p:spTree>
    <p:extLst>
      <p:ext uri="{BB962C8B-B14F-4D97-AF65-F5344CB8AC3E}">
        <p14:creationId xmlns:p14="http://schemas.microsoft.com/office/powerpoint/2010/main" val="23967298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7383" y="274638"/>
            <a:ext cx="8656319" cy="1143000"/>
          </a:xfrm>
        </p:spPr>
        <p:txBody>
          <a:bodyPr>
            <a:normAutofit/>
          </a:bodyPr>
          <a:lstStyle/>
          <a:p>
            <a:r>
              <a:rPr lang="tr-TR" sz="4000" b="1" dirty="0" err="1">
                <a:solidFill>
                  <a:srgbClr val="9BBB59">
                    <a:lumMod val="75000"/>
                  </a:srgbClr>
                </a:solidFill>
                <a:latin typeface="Times New Roman" panose="02020603050405020304" pitchFamily="18" charset="0"/>
                <a:cs typeface="Times New Roman" panose="02020603050405020304" pitchFamily="18" charset="0"/>
              </a:rPr>
              <a:t>Results</a:t>
            </a:r>
            <a:r>
              <a:rPr lang="tr-TR" sz="4000" b="1" dirty="0">
                <a:solidFill>
                  <a:srgbClr val="9BBB59">
                    <a:lumMod val="75000"/>
                  </a:srgbClr>
                </a:solidFill>
                <a:latin typeface="Times New Roman" panose="02020603050405020304" pitchFamily="18" charset="0"/>
                <a:cs typeface="Times New Roman" panose="02020603050405020304" pitchFamily="18" charset="0"/>
              </a:rPr>
              <a:t/>
            </a:r>
            <a:br>
              <a:rPr lang="tr-TR" sz="4000" b="1" dirty="0">
                <a:solidFill>
                  <a:srgbClr val="9BBB59">
                    <a:lumMod val="75000"/>
                  </a:srgbClr>
                </a:solidFill>
                <a:latin typeface="Times New Roman" panose="02020603050405020304" pitchFamily="18" charset="0"/>
                <a:cs typeface="Times New Roman" panose="02020603050405020304" pitchFamily="18" charset="0"/>
              </a:rPr>
            </a:br>
            <a:r>
              <a:rPr lang="tr-TR" sz="2000" b="1" dirty="0" smtClean="0">
                <a:solidFill>
                  <a:srgbClr val="9BBB59">
                    <a:lumMod val="75000"/>
                  </a:srgbClr>
                </a:solidFill>
                <a:latin typeface="Times New Roman" panose="02020603050405020304" pitchFamily="18" charset="0"/>
                <a:cs typeface="Times New Roman" panose="02020603050405020304" pitchFamily="18" charset="0"/>
              </a:rPr>
              <a:t>RQ7: </a:t>
            </a:r>
            <a:r>
              <a:rPr lang="en-US" sz="2000" b="1" dirty="0">
                <a:solidFill>
                  <a:srgbClr val="9BBB59">
                    <a:lumMod val="75000"/>
                  </a:srgbClr>
                </a:solidFill>
                <a:latin typeface="Times New Roman" panose="02020603050405020304" pitchFamily="18" charset="0"/>
                <a:cs typeface="Times New Roman" panose="02020603050405020304" pitchFamily="18" charset="0"/>
              </a:rPr>
              <a:t>How </a:t>
            </a:r>
            <a:r>
              <a:rPr lang="tr-TR" sz="2000" b="1" dirty="0" err="1" smtClean="0">
                <a:solidFill>
                  <a:srgbClr val="9BBB59">
                    <a:lumMod val="75000"/>
                  </a:srgbClr>
                </a:solidFill>
                <a:latin typeface="Times New Roman" panose="02020603050405020304" pitchFamily="18" charset="0"/>
                <a:cs typeface="Times New Roman" panose="02020603050405020304" pitchFamily="18" charset="0"/>
              </a:rPr>
              <a:t>was</a:t>
            </a:r>
            <a:r>
              <a:rPr lang="en-US" sz="2000" b="1" dirty="0" smtClean="0">
                <a:solidFill>
                  <a:srgbClr val="9BBB59">
                    <a:lumMod val="75000"/>
                  </a:srgbClr>
                </a:solidFill>
                <a:latin typeface="Times New Roman" panose="02020603050405020304" pitchFamily="18" charset="0"/>
                <a:cs typeface="Times New Roman" panose="02020603050405020304" pitchFamily="18" charset="0"/>
              </a:rPr>
              <a:t> </a:t>
            </a:r>
            <a:r>
              <a:rPr lang="en-US" sz="2000" b="1" dirty="0">
                <a:solidFill>
                  <a:srgbClr val="9BBB59">
                    <a:lumMod val="75000"/>
                  </a:srgbClr>
                </a:solidFill>
                <a:latin typeface="Times New Roman" panose="02020603050405020304" pitchFamily="18" charset="0"/>
                <a:cs typeface="Times New Roman" panose="02020603050405020304" pitchFamily="18" charset="0"/>
              </a:rPr>
              <a:t>the meta-model developed</a:t>
            </a:r>
            <a:r>
              <a:rPr lang="en-US" sz="2000" b="1" dirty="0" smtClean="0">
                <a:solidFill>
                  <a:srgbClr val="9BBB59">
                    <a:lumMod val="75000"/>
                  </a:srgbClr>
                </a:solidFill>
                <a:latin typeface="Times New Roman" panose="02020603050405020304" pitchFamily="18" charset="0"/>
                <a:cs typeface="Times New Roman" panose="02020603050405020304" pitchFamily="18" charset="0"/>
              </a:rPr>
              <a:t>?</a:t>
            </a:r>
            <a:endParaRPr lang="en-US" sz="40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0" indent="0">
              <a:buNone/>
            </a:pPr>
            <a:endParaRPr lang="en-US" dirty="0"/>
          </a:p>
          <a:p>
            <a:endParaRPr lang="en-US" dirty="0"/>
          </a:p>
          <a:p>
            <a:pPr marL="0" indent="0">
              <a:buNone/>
            </a:pPr>
            <a:endParaRPr lang="en-US" dirty="0"/>
          </a:p>
          <a:p>
            <a:pPr marL="0" indent="0">
              <a:buNone/>
            </a:pPr>
            <a:endParaRPr lang="en-US" dirty="0"/>
          </a:p>
          <a:p>
            <a:endParaRPr lang="en-US" dirty="0"/>
          </a:p>
          <a:p>
            <a:pPr marL="0" indent="0">
              <a:buNone/>
            </a:pPr>
            <a:endParaRPr lang="en-US" dirty="0"/>
          </a:p>
          <a:p>
            <a:endParaRPr lang="en-US" dirty="0"/>
          </a:p>
          <a:p>
            <a:pPr marL="0" indent="0">
              <a:buNone/>
            </a:pPr>
            <a:endParaRPr lang="en-US" dirty="0"/>
          </a:p>
          <a:p>
            <a:pPr marL="0" indent="0">
              <a:buNone/>
            </a:pPr>
            <a:endParaRPr lang="en-US" b="1" dirty="0" smtClean="0"/>
          </a:p>
        </p:txBody>
      </p:sp>
      <p:graphicFrame>
        <p:nvGraphicFramePr>
          <p:cNvPr id="6" name="Grafik 5"/>
          <p:cNvGraphicFramePr/>
          <p:nvPr>
            <p:extLst>
              <p:ext uri="{D42A27DB-BD31-4B8C-83A1-F6EECF244321}">
                <p14:modId xmlns:p14="http://schemas.microsoft.com/office/powerpoint/2010/main" val="4240500379"/>
              </p:ext>
            </p:extLst>
          </p:nvPr>
        </p:nvGraphicFramePr>
        <p:xfrm>
          <a:off x="2451461" y="1600199"/>
          <a:ext cx="3992881" cy="3442063"/>
        </p:xfrm>
        <a:graphic>
          <a:graphicData uri="http://schemas.openxmlformats.org/drawingml/2006/chart">
            <c:chart xmlns:c="http://schemas.openxmlformats.org/drawingml/2006/chart" xmlns:r="http://schemas.openxmlformats.org/officeDocument/2006/relationships" r:id="rId2"/>
          </a:graphicData>
        </a:graphic>
      </p:graphicFrame>
      <p:sp>
        <p:nvSpPr>
          <p:cNvPr id="5" name="Metin kutusu 4"/>
          <p:cNvSpPr txBox="1"/>
          <p:nvPr/>
        </p:nvSpPr>
        <p:spPr>
          <a:xfrm>
            <a:off x="413658" y="5207088"/>
            <a:ext cx="8273142" cy="369332"/>
          </a:xfrm>
          <a:prstGeom prst="rect">
            <a:avLst/>
          </a:prstGeom>
          <a:noFill/>
        </p:spPr>
        <p:txBody>
          <a:bodyPr wrap="square" rtlCol="0">
            <a:spAutoFit/>
          </a:bodyPr>
          <a:lstStyle/>
          <a:p>
            <a:r>
              <a:rPr lang="tr-TR" b="1" dirty="0" smtClean="0">
                <a:latin typeface="Times New Roman" panose="02020603050405020304" pitchFamily="18" charset="0"/>
                <a:cs typeface="Times New Roman" panose="02020603050405020304" pitchFamily="18" charset="0"/>
              </a:rPr>
              <a:t>RQ7.1:</a:t>
            </a:r>
            <a:r>
              <a:rPr lang="en-US" dirty="0">
                <a:latin typeface="Times New Roman" panose="02020603050405020304" pitchFamily="18" charset="0"/>
                <a:cs typeface="Times New Roman" panose="02020603050405020304" pitchFamily="18" charset="0"/>
              </a:rPr>
              <a:t>Was there a research method employed for development? If yes, what was </a:t>
            </a:r>
            <a:r>
              <a:rPr lang="en-US" dirty="0" smtClean="0">
                <a:latin typeface="Times New Roman" panose="02020603050405020304" pitchFamily="18" charset="0"/>
                <a:cs typeface="Times New Roman" panose="02020603050405020304" pitchFamily="18" charset="0"/>
              </a:rPr>
              <a:t>it</a:t>
            </a:r>
            <a:r>
              <a:rPr lang="tr-TR"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01218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7383" y="274638"/>
            <a:ext cx="8656319" cy="1143000"/>
          </a:xfrm>
        </p:spPr>
        <p:txBody>
          <a:bodyPr>
            <a:normAutofit/>
          </a:bodyPr>
          <a:lstStyle/>
          <a:p>
            <a:r>
              <a:rPr lang="tr-TR" sz="4000" b="1" dirty="0" err="1">
                <a:solidFill>
                  <a:srgbClr val="9BBB59">
                    <a:lumMod val="75000"/>
                  </a:srgbClr>
                </a:solidFill>
                <a:latin typeface="Times New Roman" panose="02020603050405020304" pitchFamily="18" charset="0"/>
                <a:cs typeface="Times New Roman" panose="02020603050405020304" pitchFamily="18" charset="0"/>
              </a:rPr>
              <a:t>Results</a:t>
            </a:r>
            <a:r>
              <a:rPr lang="tr-TR" sz="4000" b="1" dirty="0">
                <a:solidFill>
                  <a:srgbClr val="9BBB59">
                    <a:lumMod val="75000"/>
                  </a:srgbClr>
                </a:solidFill>
                <a:latin typeface="Times New Roman" panose="02020603050405020304" pitchFamily="18" charset="0"/>
                <a:cs typeface="Times New Roman" panose="02020603050405020304" pitchFamily="18" charset="0"/>
              </a:rPr>
              <a:t/>
            </a:r>
            <a:br>
              <a:rPr lang="tr-TR" sz="4000" b="1" dirty="0">
                <a:solidFill>
                  <a:srgbClr val="9BBB59">
                    <a:lumMod val="75000"/>
                  </a:srgbClr>
                </a:solidFill>
                <a:latin typeface="Times New Roman" panose="02020603050405020304" pitchFamily="18" charset="0"/>
                <a:cs typeface="Times New Roman" panose="02020603050405020304" pitchFamily="18" charset="0"/>
              </a:rPr>
            </a:br>
            <a:r>
              <a:rPr lang="tr-TR" sz="2000" b="1" dirty="0">
                <a:solidFill>
                  <a:srgbClr val="9BBB59">
                    <a:lumMod val="75000"/>
                  </a:srgbClr>
                </a:solidFill>
                <a:latin typeface="Times New Roman" panose="02020603050405020304" pitchFamily="18" charset="0"/>
                <a:cs typeface="Times New Roman" panose="02020603050405020304" pitchFamily="18" charset="0"/>
              </a:rPr>
              <a:t>RQ4: </a:t>
            </a:r>
            <a:r>
              <a:rPr lang="en-US" sz="2000" dirty="0">
                <a:solidFill>
                  <a:srgbClr val="9BBB59">
                    <a:lumMod val="75000"/>
                  </a:srgbClr>
                </a:solidFill>
                <a:latin typeface="Times New Roman" panose="02020603050405020304" pitchFamily="18" charset="0"/>
                <a:cs typeface="Times New Roman" panose="02020603050405020304" pitchFamily="18" charset="0"/>
              </a:rPr>
              <a:t>How </a:t>
            </a:r>
            <a:r>
              <a:rPr lang="tr-TR" sz="2000" dirty="0" err="1">
                <a:solidFill>
                  <a:srgbClr val="9BBB59">
                    <a:lumMod val="75000"/>
                  </a:srgbClr>
                </a:solidFill>
                <a:latin typeface="Times New Roman" panose="02020603050405020304" pitchFamily="18" charset="0"/>
                <a:cs typeface="Times New Roman" panose="02020603050405020304" pitchFamily="18" charset="0"/>
              </a:rPr>
              <a:t>was</a:t>
            </a:r>
            <a:r>
              <a:rPr lang="en-US" sz="2000" dirty="0">
                <a:solidFill>
                  <a:srgbClr val="9BBB59">
                    <a:lumMod val="75000"/>
                  </a:srgbClr>
                </a:solidFill>
                <a:latin typeface="Times New Roman" panose="02020603050405020304" pitchFamily="18" charset="0"/>
                <a:cs typeface="Times New Roman" panose="02020603050405020304" pitchFamily="18" charset="0"/>
              </a:rPr>
              <a:t> the meta-model developed</a:t>
            </a:r>
            <a:r>
              <a:rPr lang="en-US" sz="2000" dirty="0" smtClean="0">
                <a:solidFill>
                  <a:srgbClr val="9BBB59">
                    <a:lumMod val="75000"/>
                  </a:srgbClr>
                </a:solidFill>
                <a:latin typeface="Times New Roman" panose="02020603050405020304" pitchFamily="18" charset="0"/>
                <a:cs typeface="Times New Roman" panose="02020603050405020304" pitchFamily="18" charset="0"/>
              </a:rPr>
              <a:t>?</a:t>
            </a:r>
            <a:endParaRPr lang="en-US" sz="4000"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0" indent="0">
              <a:buNone/>
            </a:pPr>
            <a:endParaRPr lang="en-US" dirty="0"/>
          </a:p>
          <a:p>
            <a:endParaRPr lang="en-US" dirty="0"/>
          </a:p>
          <a:p>
            <a:pPr marL="0" indent="0">
              <a:buNone/>
            </a:pPr>
            <a:endParaRPr lang="en-US" dirty="0"/>
          </a:p>
          <a:p>
            <a:pPr marL="0" indent="0">
              <a:buNone/>
            </a:pPr>
            <a:endParaRPr lang="en-US" dirty="0"/>
          </a:p>
          <a:p>
            <a:endParaRPr lang="en-US" dirty="0"/>
          </a:p>
          <a:p>
            <a:pPr marL="0" indent="0">
              <a:buNone/>
            </a:pPr>
            <a:endParaRPr lang="en-US" dirty="0"/>
          </a:p>
          <a:p>
            <a:endParaRPr lang="en-US" dirty="0"/>
          </a:p>
          <a:p>
            <a:pPr marL="0" indent="0">
              <a:buNone/>
            </a:pPr>
            <a:endParaRPr lang="en-US" dirty="0"/>
          </a:p>
          <a:p>
            <a:pPr marL="0" indent="0">
              <a:buNone/>
            </a:pPr>
            <a:endParaRPr lang="en-US" b="1" dirty="0" smtClean="0"/>
          </a:p>
        </p:txBody>
      </p:sp>
      <p:graphicFrame>
        <p:nvGraphicFramePr>
          <p:cNvPr id="4" name="Tablo 3"/>
          <p:cNvGraphicFramePr>
            <a:graphicFrameLocks noGrp="1"/>
          </p:cNvGraphicFramePr>
          <p:nvPr>
            <p:extLst>
              <p:ext uri="{D42A27DB-BD31-4B8C-83A1-F6EECF244321}">
                <p14:modId xmlns:p14="http://schemas.microsoft.com/office/powerpoint/2010/main" val="944182106"/>
              </p:ext>
            </p:extLst>
          </p:nvPr>
        </p:nvGraphicFramePr>
        <p:xfrm>
          <a:off x="457201" y="1644520"/>
          <a:ext cx="8229599" cy="3929749"/>
        </p:xfrm>
        <a:graphic>
          <a:graphicData uri="http://schemas.openxmlformats.org/drawingml/2006/table">
            <a:tbl>
              <a:tblPr firstRow="1" firstCol="1" bandRow="1">
                <a:tableStyleId>{5940675A-B579-460E-94D1-54222C63F5DA}</a:tableStyleId>
              </a:tblPr>
              <a:tblGrid>
                <a:gridCol w="7009943">
                  <a:extLst>
                    <a:ext uri="{9D8B030D-6E8A-4147-A177-3AD203B41FA5}">
                      <a16:colId xmlns:a16="http://schemas.microsoft.com/office/drawing/2014/main" val="3635664255"/>
                    </a:ext>
                  </a:extLst>
                </a:gridCol>
                <a:gridCol w="1219656">
                  <a:extLst>
                    <a:ext uri="{9D8B030D-6E8A-4147-A177-3AD203B41FA5}">
                      <a16:colId xmlns:a16="http://schemas.microsoft.com/office/drawing/2014/main" val="3416024090"/>
                    </a:ext>
                  </a:extLst>
                </a:gridCol>
              </a:tblGrid>
              <a:tr h="523967">
                <a:tc>
                  <a:txBody>
                    <a:bodyPr/>
                    <a:lstStyle/>
                    <a:p>
                      <a:pPr indent="144145" algn="just" hangingPunct="0">
                        <a:lnSpc>
                          <a:spcPts val="1200"/>
                        </a:lnSpc>
                        <a:spcAft>
                          <a:spcPts val="0"/>
                        </a:spcAft>
                      </a:pPr>
                      <a:r>
                        <a:rPr lang="en-US" sz="1600" b="1" dirty="0">
                          <a:effectLst/>
                          <a:latin typeface="+mj-lt"/>
                          <a:cs typeface="Times New Roman" panose="02020603050405020304" pitchFamily="18" charset="0"/>
                        </a:rPr>
                        <a:t>Description of challenge</a:t>
                      </a:r>
                      <a:endParaRPr lang="en-US" sz="2000" b="1"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ctr" hangingPunct="0">
                        <a:lnSpc>
                          <a:spcPts val="1200"/>
                        </a:lnSpc>
                        <a:spcAft>
                          <a:spcPts val="0"/>
                        </a:spcAft>
                      </a:pPr>
                      <a:r>
                        <a:rPr lang="en-US" sz="1600" b="1" dirty="0">
                          <a:effectLst/>
                          <a:latin typeface="+mj-lt"/>
                          <a:cs typeface="Times New Roman" panose="02020603050405020304" pitchFamily="18" charset="0"/>
                        </a:rPr>
                        <a:t>#study</a:t>
                      </a:r>
                      <a:endParaRPr lang="en-US" sz="2000" b="1" dirty="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36977967"/>
                  </a:ext>
                </a:extLst>
              </a:tr>
              <a:tr h="523967">
                <a:tc>
                  <a:txBody>
                    <a:bodyPr/>
                    <a:lstStyle/>
                    <a:p>
                      <a:pPr indent="144145" algn="just" hangingPunct="0">
                        <a:lnSpc>
                          <a:spcPts val="1200"/>
                        </a:lnSpc>
                        <a:spcAft>
                          <a:spcPts val="0"/>
                        </a:spcAft>
                      </a:pPr>
                      <a:r>
                        <a:rPr lang="en-US" sz="1400" b="1" dirty="0">
                          <a:effectLst/>
                          <a:latin typeface="+mj-lt"/>
                          <a:cs typeface="Times New Roman" panose="02020603050405020304" pitchFamily="18" charset="0"/>
                        </a:rPr>
                        <a:t>C1: Inconsistency in terminology: </a:t>
                      </a:r>
                      <a:r>
                        <a:rPr lang="en-US" sz="1400" dirty="0">
                          <a:effectLst/>
                          <a:latin typeface="+mj-lt"/>
                          <a:cs typeface="Times New Roman" panose="02020603050405020304" pitchFamily="18" charset="0"/>
                        </a:rPr>
                        <a:t>Most approaches that are not based on theoretical grounds, lack a definition for quality concepts that is precise and concise [</a:t>
                      </a:r>
                      <a:r>
                        <a:rPr lang="en-US" sz="1400" dirty="0" smtClean="0">
                          <a:effectLst/>
                          <a:latin typeface="+mj-lt"/>
                          <a:cs typeface="Times New Roman" panose="02020603050405020304" pitchFamily="18" charset="0"/>
                        </a:rPr>
                        <a:t>2</a:t>
                      </a:r>
                      <a:r>
                        <a:rPr lang="tr-TR" sz="1400" dirty="0" smtClean="0">
                          <a:effectLst/>
                          <a:latin typeface="+mj-lt"/>
                          <a:cs typeface="Times New Roman" panose="02020603050405020304" pitchFamily="18" charset="0"/>
                        </a:rPr>
                        <a:t>0</a:t>
                      </a:r>
                      <a:r>
                        <a:rPr lang="en-US" sz="1400" dirty="0" smtClean="0">
                          <a:effectLst/>
                          <a:latin typeface="+mj-lt"/>
                          <a:cs typeface="Times New Roman" panose="02020603050405020304" pitchFamily="18" charset="0"/>
                        </a:rPr>
                        <a:t>].</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ctr" hangingPunct="0">
                        <a:lnSpc>
                          <a:spcPts val="1200"/>
                        </a:lnSpc>
                        <a:spcAft>
                          <a:spcPts val="0"/>
                        </a:spcAft>
                      </a:pPr>
                      <a:r>
                        <a:rPr lang="en-US" sz="1400">
                          <a:effectLst/>
                          <a:latin typeface="+mj-lt"/>
                          <a:cs typeface="Times New Roman" panose="02020603050405020304" pitchFamily="18" charset="0"/>
                        </a:rPr>
                        <a:t>9 (24%)</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533163386"/>
                  </a:ext>
                </a:extLst>
              </a:tr>
              <a:tr h="785950">
                <a:tc>
                  <a:txBody>
                    <a:bodyPr/>
                    <a:lstStyle/>
                    <a:p>
                      <a:pPr indent="144145" algn="just" hangingPunct="0">
                        <a:lnSpc>
                          <a:spcPts val="1200"/>
                        </a:lnSpc>
                        <a:spcAft>
                          <a:spcPts val="0"/>
                        </a:spcAft>
                      </a:pPr>
                      <a:r>
                        <a:rPr lang="en-US" sz="1400" b="1" dirty="0">
                          <a:effectLst/>
                          <a:latin typeface="+mj-lt"/>
                          <a:cs typeface="Times New Roman" panose="02020603050405020304" pitchFamily="18" charset="0"/>
                        </a:rPr>
                        <a:t>C2: Partially defined: </a:t>
                      </a:r>
                      <a:r>
                        <a:rPr lang="en-US" sz="1400" dirty="0">
                          <a:effectLst/>
                          <a:latin typeface="+mj-lt"/>
                          <a:cs typeface="Times New Roman" panose="02020603050405020304" pitchFamily="18" charset="0"/>
                        </a:rPr>
                        <a:t>Most quality models are outlined but not fully developed. All define measurable concepts, some of them also attributes, few of them include (most often partial) measures and scarcely any defines decision criteria or indicators [</a:t>
                      </a:r>
                      <a:r>
                        <a:rPr lang="en-US" sz="1400" dirty="0" smtClean="0">
                          <a:effectLst/>
                          <a:latin typeface="+mj-lt"/>
                          <a:cs typeface="Times New Roman" panose="02020603050405020304" pitchFamily="18" charset="0"/>
                        </a:rPr>
                        <a:t>2</a:t>
                      </a:r>
                      <a:r>
                        <a:rPr lang="tr-TR" sz="1400" dirty="0" smtClean="0">
                          <a:effectLst/>
                          <a:latin typeface="+mj-lt"/>
                          <a:cs typeface="Times New Roman" panose="02020603050405020304" pitchFamily="18" charset="0"/>
                        </a:rPr>
                        <a:t>0</a:t>
                      </a:r>
                      <a:r>
                        <a:rPr lang="en-US" sz="1400" dirty="0" smtClean="0">
                          <a:effectLst/>
                          <a:latin typeface="+mj-lt"/>
                          <a:cs typeface="Times New Roman" panose="02020603050405020304" pitchFamily="18" charset="0"/>
                        </a:rPr>
                        <a:t>].</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ctr" hangingPunct="0">
                        <a:lnSpc>
                          <a:spcPts val="1200"/>
                        </a:lnSpc>
                        <a:spcAft>
                          <a:spcPts val="0"/>
                        </a:spcAft>
                      </a:pPr>
                      <a:r>
                        <a:rPr lang="en-US" sz="1400" dirty="0">
                          <a:effectLst/>
                          <a:latin typeface="+mj-lt"/>
                          <a:cs typeface="Times New Roman" panose="02020603050405020304" pitchFamily="18" charset="0"/>
                        </a:rPr>
                        <a:t>7 (18%)</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88227222"/>
                  </a:ext>
                </a:extLst>
              </a:tr>
              <a:tr h="523967">
                <a:tc>
                  <a:txBody>
                    <a:bodyPr/>
                    <a:lstStyle/>
                    <a:p>
                      <a:pPr indent="144145" algn="just" hangingPunct="0">
                        <a:lnSpc>
                          <a:spcPts val="1200"/>
                        </a:lnSpc>
                        <a:spcAft>
                          <a:spcPts val="0"/>
                        </a:spcAft>
                      </a:pPr>
                      <a:r>
                        <a:rPr lang="en-US" sz="1400" b="1" dirty="0">
                          <a:effectLst/>
                          <a:latin typeface="+mj-lt"/>
                          <a:cs typeface="Times New Roman" panose="02020603050405020304" pitchFamily="18" charset="0"/>
                        </a:rPr>
                        <a:t>C3: Lack of focus: </a:t>
                      </a:r>
                      <a:r>
                        <a:rPr lang="en-US" sz="1400" dirty="0">
                          <a:effectLst/>
                          <a:latin typeface="+mj-lt"/>
                          <a:cs typeface="Times New Roman" panose="02020603050405020304" pitchFamily="18" charset="0"/>
                        </a:rPr>
                        <a:t>Most quality models provide an extensive (and mostly tangled) coverage of stakeholders and levels of abstraction [</a:t>
                      </a:r>
                      <a:r>
                        <a:rPr lang="en-US" sz="1400" dirty="0" smtClean="0">
                          <a:effectLst/>
                          <a:latin typeface="+mj-lt"/>
                          <a:cs typeface="Times New Roman" panose="02020603050405020304" pitchFamily="18" charset="0"/>
                        </a:rPr>
                        <a:t>2</a:t>
                      </a:r>
                      <a:r>
                        <a:rPr lang="tr-TR" sz="1400" dirty="0" smtClean="0">
                          <a:effectLst/>
                          <a:latin typeface="+mj-lt"/>
                          <a:cs typeface="Times New Roman" panose="02020603050405020304" pitchFamily="18" charset="0"/>
                        </a:rPr>
                        <a:t>0</a:t>
                      </a:r>
                      <a:r>
                        <a:rPr lang="en-US" sz="1400" dirty="0" smtClean="0">
                          <a:effectLst/>
                          <a:latin typeface="+mj-lt"/>
                          <a:cs typeface="Times New Roman" panose="02020603050405020304" pitchFamily="18" charset="0"/>
                        </a:rPr>
                        <a:t>].</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ctr" hangingPunct="0">
                        <a:lnSpc>
                          <a:spcPts val="1200"/>
                        </a:lnSpc>
                        <a:spcAft>
                          <a:spcPts val="0"/>
                        </a:spcAft>
                      </a:pPr>
                      <a:r>
                        <a:rPr lang="en-US" sz="1400">
                          <a:effectLst/>
                          <a:latin typeface="+mj-lt"/>
                          <a:cs typeface="Times New Roman" panose="02020603050405020304" pitchFamily="18" charset="0"/>
                        </a:rPr>
                        <a:t>7 (18%)</a:t>
                      </a:r>
                      <a:endParaRPr lang="en-US" sz="180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352218018"/>
                  </a:ext>
                </a:extLst>
              </a:tr>
              <a:tr h="1047931">
                <a:tc>
                  <a:txBody>
                    <a:bodyPr/>
                    <a:lstStyle/>
                    <a:p>
                      <a:pPr indent="144145" algn="just" hangingPunct="0">
                        <a:lnSpc>
                          <a:spcPts val="1200"/>
                        </a:lnSpc>
                        <a:spcAft>
                          <a:spcPts val="0"/>
                        </a:spcAft>
                      </a:pPr>
                      <a:r>
                        <a:rPr lang="en-US" sz="1400" b="1" dirty="0">
                          <a:effectLst/>
                          <a:latin typeface="+mj-lt"/>
                          <a:cs typeface="Times New Roman" panose="02020603050405020304" pitchFamily="18" charset="0"/>
                        </a:rPr>
                        <a:t>C4: Lack of clarity in interdependencies and measure interpretations: </a:t>
                      </a:r>
                      <a:r>
                        <a:rPr lang="en-US" sz="1400" dirty="0">
                          <a:effectLst/>
                          <a:latin typeface="+mj-lt"/>
                          <a:cs typeface="Times New Roman" panose="02020603050405020304" pitchFamily="18" charset="0"/>
                        </a:rPr>
                        <a:t>In most quality models that are not based on theory, the degree of influence of individual internal quality factors on the quality in use of the application, as well as their interdependencies, are not well established [</a:t>
                      </a:r>
                      <a:r>
                        <a:rPr lang="en-US" sz="1400" dirty="0" smtClean="0">
                          <a:effectLst/>
                          <a:latin typeface="+mj-lt"/>
                          <a:cs typeface="Times New Roman" panose="02020603050405020304" pitchFamily="18" charset="0"/>
                        </a:rPr>
                        <a:t>2</a:t>
                      </a:r>
                      <a:r>
                        <a:rPr lang="tr-TR" sz="1400" dirty="0" smtClean="0">
                          <a:effectLst/>
                          <a:latin typeface="+mj-lt"/>
                          <a:cs typeface="Times New Roman" panose="02020603050405020304" pitchFamily="18" charset="0"/>
                        </a:rPr>
                        <a:t>0</a:t>
                      </a:r>
                      <a:r>
                        <a:rPr lang="en-US" sz="1400" dirty="0" smtClean="0">
                          <a:effectLst/>
                          <a:latin typeface="+mj-lt"/>
                          <a:cs typeface="Times New Roman" panose="02020603050405020304" pitchFamily="18" charset="0"/>
                        </a:rPr>
                        <a:t>]. </a:t>
                      </a:r>
                      <a:r>
                        <a:rPr lang="en-US" sz="1400" dirty="0">
                          <a:effectLst/>
                          <a:latin typeface="+mj-lt"/>
                          <a:cs typeface="Times New Roman" panose="02020603050405020304" pitchFamily="18" charset="0"/>
                        </a:rPr>
                        <a:t>Also, measure interpretations of some models are not clear.</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ctr" hangingPunct="0">
                        <a:lnSpc>
                          <a:spcPts val="1200"/>
                        </a:lnSpc>
                        <a:spcAft>
                          <a:spcPts val="0"/>
                        </a:spcAft>
                      </a:pPr>
                      <a:r>
                        <a:rPr lang="en-US" sz="1400" dirty="0" smtClean="0">
                          <a:effectLst/>
                          <a:latin typeface="+mj-lt"/>
                          <a:cs typeface="Times New Roman" panose="02020603050405020304" pitchFamily="18" charset="0"/>
                        </a:rPr>
                        <a:t>11(30%)</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04112655"/>
                  </a:ext>
                </a:extLst>
              </a:tr>
              <a:tr h="523967">
                <a:tc>
                  <a:txBody>
                    <a:bodyPr/>
                    <a:lstStyle/>
                    <a:p>
                      <a:pPr indent="144145" algn="just" hangingPunct="0">
                        <a:lnSpc>
                          <a:spcPts val="1200"/>
                        </a:lnSpc>
                        <a:spcAft>
                          <a:spcPts val="0"/>
                        </a:spcAft>
                      </a:pPr>
                      <a:r>
                        <a:rPr lang="en-US" sz="1400" b="1" dirty="0">
                          <a:effectLst/>
                          <a:latin typeface="+mj-lt"/>
                          <a:cs typeface="Times New Roman" panose="02020603050405020304" pitchFamily="18" charset="0"/>
                        </a:rPr>
                        <a:t>C5: Different expectations of stakeholders: </a:t>
                      </a:r>
                      <a:r>
                        <a:rPr lang="en-US" sz="1400" dirty="0">
                          <a:effectLst/>
                          <a:latin typeface="+mj-lt"/>
                          <a:cs typeface="Times New Roman" panose="02020603050405020304" pitchFamily="18" charset="0"/>
                        </a:rPr>
                        <a:t>Stakeholders in the software process has different expectations from meta-models</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indent="144145" algn="ctr" hangingPunct="0">
                        <a:lnSpc>
                          <a:spcPts val="1200"/>
                        </a:lnSpc>
                        <a:spcAft>
                          <a:spcPts val="0"/>
                        </a:spcAft>
                      </a:pPr>
                      <a:r>
                        <a:rPr lang="en-US" sz="1400" dirty="0">
                          <a:effectLst/>
                          <a:latin typeface="+mj-lt"/>
                          <a:cs typeface="Times New Roman" panose="02020603050405020304" pitchFamily="18" charset="0"/>
                        </a:rPr>
                        <a:t>4 (10%)</a:t>
                      </a:r>
                      <a:endParaRPr lang="en-US" sz="1800" dirty="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507567400"/>
                  </a:ext>
                </a:extLst>
              </a:tr>
            </a:tbl>
          </a:graphicData>
        </a:graphic>
      </p:graphicFrame>
      <p:sp>
        <p:nvSpPr>
          <p:cNvPr id="5" name="Metin kutusu 4"/>
          <p:cNvSpPr txBox="1"/>
          <p:nvPr/>
        </p:nvSpPr>
        <p:spPr>
          <a:xfrm>
            <a:off x="1232261" y="5756831"/>
            <a:ext cx="6766561" cy="369332"/>
          </a:xfrm>
          <a:prstGeom prst="rect">
            <a:avLst/>
          </a:prstGeom>
          <a:noFill/>
        </p:spPr>
        <p:txBody>
          <a:bodyPr wrap="square" rtlCol="0">
            <a:spAutoFit/>
          </a:bodyPr>
          <a:lstStyle/>
          <a:p>
            <a:r>
              <a:rPr lang="tr-TR" b="1" dirty="0" smtClean="0">
                <a:latin typeface="Times New Roman" panose="02020603050405020304" pitchFamily="18" charset="0"/>
                <a:cs typeface="Times New Roman" panose="02020603050405020304" pitchFamily="18" charset="0"/>
              </a:rPr>
              <a:t>RQ7.2: </a:t>
            </a:r>
            <a:r>
              <a:rPr lang="en-US" dirty="0" smtClean="0">
                <a:latin typeface="Times New Roman" panose="02020603050405020304" pitchFamily="18" charset="0"/>
                <a:cs typeface="Times New Roman" panose="02020603050405020304" pitchFamily="18" charset="0"/>
              </a:rPr>
              <a:t>What </a:t>
            </a:r>
            <a:r>
              <a:rPr lang="en-US" dirty="0">
                <a:latin typeface="Times New Roman" panose="02020603050405020304" pitchFamily="18" charset="0"/>
                <a:cs typeface="Times New Roman" panose="02020603050405020304" pitchFamily="18" charset="0"/>
              </a:rPr>
              <a:t>were the challenges faced in developing the meta-model</a:t>
            </a:r>
            <a:r>
              <a:rPr lang="en-US"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98004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lvl="0"/>
            <a:r>
              <a:rPr lang="en-US" sz="4000" b="1" dirty="0">
                <a:solidFill>
                  <a:srgbClr val="9BBB59">
                    <a:lumMod val="75000"/>
                  </a:srgbClr>
                </a:solidFill>
                <a:latin typeface="Times New Roman" panose="02020603050405020304" pitchFamily="18" charset="0"/>
                <a:cs typeface="Times New Roman" panose="02020603050405020304" pitchFamily="18" charset="0"/>
              </a:rPr>
              <a:t>Threats to Validity</a:t>
            </a:r>
          </a:p>
        </p:txBody>
      </p:sp>
      <p:sp>
        <p:nvSpPr>
          <p:cNvPr id="3" name="İçerik Yer Tutucusu 2"/>
          <p:cNvSpPr>
            <a:spLocks noGrp="1"/>
          </p:cNvSpPr>
          <p:nvPr>
            <p:ph idx="1"/>
          </p:nvPr>
        </p:nvSpPr>
        <p:spPr/>
        <p:txBody>
          <a:bodyPr>
            <a:normAutofit/>
          </a:bodyPr>
          <a:lstStyle/>
          <a:p>
            <a:pPr marL="0" indent="0">
              <a:buNone/>
            </a:pPr>
            <a:endParaRPr lang="tr-TR" sz="28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There </a:t>
            </a:r>
            <a:r>
              <a:rPr lang="en-US" sz="2400" dirty="0">
                <a:latin typeface="Times New Roman" panose="02020603050405020304" pitchFamily="18" charset="0"/>
                <a:cs typeface="Times New Roman" panose="02020603050405020304" pitchFamily="18" charset="0"/>
              </a:rPr>
              <a:t>may be threats to validity in some </a:t>
            </a:r>
            <a:r>
              <a:rPr lang="en-US" sz="2400" dirty="0" smtClean="0">
                <a:latin typeface="Times New Roman" panose="02020603050405020304" pitchFamily="18" charset="0"/>
                <a:cs typeface="Times New Roman" panose="02020603050405020304" pitchFamily="18" charset="0"/>
              </a:rPr>
              <a:t>issues</a:t>
            </a:r>
            <a:r>
              <a:rPr lang="tr-TR" sz="2400" dirty="0" smtClean="0">
                <a:latin typeface="Times New Roman" panose="02020603050405020304" pitchFamily="18" charset="0"/>
                <a:cs typeface="Times New Roman" panose="02020603050405020304" pitchFamily="18" charset="0"/>
              </a:rPr>
              <a:t>; </a:t>
            </a:r>
          </a:p>
          <a:p>
            <a:pPr lvl="1"/>
            <a:r>
              <a:rPr lang="tr-TR" sz="2000" dirty="0" err="1" smtClean="0">
                <a:latin typeface="Times New Roman" panose="02020603050405020304" pitchFamily="18" charset="0"/>
                <a:cs typeface="Times New Roman" panose="02020603050405020304" pitchFamily="18" charset="0"/>
              </a:rPr>
              <a:t>Selection</a:t>
            </a:r>
            <a:r>
              <a:rPr lang="tr-TR" sz="2000" dirty="0" smtClean="0">
                <a:latin typeface="Times New Roman" panose="02020603050405020304" pitchFamily="18" charset="0"/>
                <a:cs typeface="Times New Roman" panose="02020603050405020304" pitchFamily="18" charset="0"/>
              </a:rPr>
              <a:t> of s</a:t>
            </a:r>
            <a:r>
              <a:rPr lang="en-US" sz="2000" dirty="0" err="1" smtClean="0">
                <a:latin typeface="Times New Roman" panose="02020603050405020304" pitchFamily="18" charset="0"/>
                <a:cs typeface="Times New Roman" panose="02020603050405020304" pitchFamily="18" charset="0"/>
              </a:rPr>
              <a:t>earch</a:t>
            </a:r>
            <a:r>
              <a:rPr lang="en-US" sz="2000" dirty="0" smtClean="0">
                <a:latin typeface="Times New Roman" panose="02020603050405020304" pitchFamily="18" charset="0"/>
                <a:cs typeface="Times New Roman" panose="02020603050405020304" pitchFamily="18" charset="0"/>
              </a:rPr>
              <a:t> string</a:t>
            </a:r>
            <a:endParaRPr lang="tr-TR" sz="2000" dirty="0" smtClean="0">
              <a:latin typeface="Times New Roman" panose="02020603050405020304" pitchFamily="18" charset="0"/>
              <a:cs typeface="Times New Roman" panose="02020603050405020304" pitchFamily="18" charset="0"/>
            </a:endParaRPr>
          </a:p>
          <a:p>
            <a:pPr lvl="1"/>
            <a:r>
              <a:rPr lang="tr-TR" sz="2000" dirty="0">
                <a:latin typeface="Times New Roman" panose="02020603050405020304" pitchFamily="18" charset="0"/>
                <a:cs typeface="Times New Roman" panose="02020603050405020304" pitchFamily="18" charset="0"/>
              </a:rPr>
              <a:t>R</a:t>
            </a:r>
            <a:r>
              <a:rPr lang="en-US" sz="2000" dirty="0" err="1" smtClean="0">
                <a:latin typeface="Times New Roman" panose="02020603050405020304" pitchFamily="18" charset="0"/>
                <a:cs typeface="Times New Roman" panose="02020603050405020304" pitchFamily="18" charset="0"/>
              </a:rPr>
              <a:t>esearcher</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bias in identifying the exclusion/inclusion </a:t>
            </a:r>
            <a:r>
              <a:rPr lang="en-US" sz="2000" dirty="0" smtClean="0">
                <a:latin typeface="Times New Roman" panose="02020603050405020304" pitchFamily="18" charset="0"/>
                <a:cs typeface="Times New Roman" panose="02020603050405020304" pitchFamily="18" charset="0"/>
              </a:rPr>
              <a:t>criteria</a:t>
            </a:r>
            <a:endParaRPr lang="tr-TR" sz="2000" dirty="0" smtClean="0">
              <a:latin typeface="Times New Roman" panose="02020603050405020304" pitchFamily="18" charset="0"/>
              <a:cs typeface="Times New Roman" panose="02020603050405020304" pitchFamily="18" charset="0"/>
            </a:endParaRPr>
          </a:p>
          <a:p>
            <a:pPr lvl="1"/>
            <a:r>
              <a:rPr lang="tr-TR" sz="2000" dirty="0">
                <a:latin typeface="Times New Roman" panose="02020603050405020304" pitchFamily="18" charset="0"/>
                <a:cs typeface="Times New Roman" panose="02020603050405020304" pitchFamily="18" charset="0"/>
              </a:rPr>
              <a:t>T</a:t>
            </a:r>
            <a:r>
              <a:rPr lang="en-US" sz="2000" dirty="0" err="1" smtClean="0">
                <a:latin typeface="Times New Roman" panose="02020603050405020304" pitchFamily="18" charset="0"/>
                <a:cs typeface="Times New Roman" panose="02020603050405020304" pitchFamily="18" charset="0"/>
              </a:rPr>
              <a:t>hreat</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of data </a:t>
            </a:r>
            <a:r>
              <a:rPr lang="en-US" sz="2000" dirty="0" smtClean="0">
                <a:latin typeface="Times New Roman" panose="02020603050405020304" pitchFamily="18" charset="0"/>
                <a:cs typeface="Times New Roman" panose="02020603050405020304" pitchFamily="18" charset="0"/>
              </a:rPr>
              <a:t>extraction</a:t>
            </a:r>
            <a:endParaRPr lang="tr-TR" sz="2000" dirty="0" smtClean="0">
              <a:latin typeface="Times New Roman" panose="02020603050405020304" pitchFamily="18" charset="0"/>
              <a:cs typeface="Times New Roman" panose="02020603050405020304" pitchFamily="18" charset="0"/>
            </a:endParaRPr>
          </a:p>
          <a:p>
            <a:pPr lvl="1"/>
            <a:r>
              <a:rPr lang="tr-TR" sz="2000" dirty="0">
                <a:latin typeface="Times New Roman" panose="02020603050405020304" pitchFamily="18" charset="0"/>
                <a:cs typeface="Times New Roman" panose="02020603050405020304" pitchFamily="18" charset="0"/>
              </a:rPr>
              <a:t>I</a:t>
            </a:r>
            <a:r>
              <a:rPr lang="en-US" sz="2000" dirty="0" err="1" smtClean="0">
                <a:latin typeface="Times New Roman" panose="02020603050405020304" pitchFamily="18" charset="0"/>
                <a:cs typeface="Times New Roman" panose="02020603050405020304" pitchFamily="18" charset="0"/>
              </a:rPr>
              <a:t>nconsistency</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 the schemes of </a:t>
            </a:r>
            <a:r>
              <a:rPr lang="en-US" sz="2000" dirty="0" smtClean="0">
                <a:latin typeface="Times New Roman" panose="02020603050405020304" pitchFamily="18" charset="0"/>
                <a:cs typeface="Times New Roman" panose="02020603050405020304" pitchFamily="18" charset="0"/>
              </a:rPr>
              <a:t>classification</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E.g</a:t>
            </a:r>
            <a:r>
              <a:rPr lang="tr-TR" sz="2000" dirty="0" smtClean="0">
                <a:latin typeface="Times New Roman" panose="02020603050405020304" pitchFamily="18" charset="0"/>
                <a:cs typeface="Times New Roman" panose="02020603050405020304" pitchFamily="18" charset="0"/>
              </a:rPr>
              <a:t> in RQ 7.1)</a:t>
            </a:r>
          </a:p>
          <a:p>
            <a:pPr marL="457200" lvl="1" indent="0">
              <a:buNone/>
            </a:pPr>
            <a:endParaRPr lang="tr-TR"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05614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sz="4000" b="1" dirty="0">
                <a:solidFill>
                  <a:srgbClr val="9BBB59">
                    <a:lumMod val="75000"/>
                  </a:srgbClr>
                </a:solidFill>
                <a:latin typeface="Times New Roman" panose="02020603050405020304" pitchFamily="18" charset="0"/>
                <a:cs typeface="Times New Roman" panose="02020603050405020304" pitchFamily="18" charset="0"/>
              </a:rPr>
              <a:t>Conclusion</a:t>
            </a:r>
            <a:endParaRPr lang="en-US" sz="3600" b="1" dirty="0">
              <a:solidFill>
                <a:srgbClr val="9BBB59">
                  <a:lumMod val="75000"/>
                </a:srgb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381000" y="1604237"/>
            <a:ext cx="8382000" cy="4525963"/>
          </a:xfrm>
        </p:spPr>
        <p:txBody>
          <a:bodyPr>
            <a:normAutofit lnSpcReduction="10000"/>
          </a:bodyPr>
          <a:lstStyle/>
          <a:p>
            <a:pPr algn="just"/>
            <a:r>
              <a:rPr lang="tr-TR" sz="2200" dirty="0">
                <a:latin typeface="Times New Roman" panose="02020603050405020304" pitchFamily="18" charset="0"/>
                <a:cs typeface="Times New Roman" panose="02020603050405020304" pitchFamily="18" charset="0"/>
              </a:rPr>
              <a:t>R</a:t>
            </a:r>
            <a:r>
              <a:rPr lang="en-US" sz="2200" dirty="0" err="1" smtClean="0">
                <a:latin typeface="Times New Roman" panose="02020603050405020304" pitchFamily="18" charset="0"/>
                <a:cs typeface="Times New Roman" panose="02020603050405020304" pitchFamily="18" charset="0"/>
              </a:rPr>
              <a:t>esults</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of an SLR study are reported in order to examine comprehensively the content and structure of </a:t>
            </a:r>
            <a:r>
              <a:rPr lang="en-US" sz="2200" dirty="0" smtClean="0">
                <a:latin typeface="Times New Roman" panose="02020603050405020304" pitchFamily="18" charset="0"/>
                <a:cs typeface="Times New Roman" panose="02020603050405020304" pitchFamily="18" charset="0"/>
              </a:rPr>
              <a:t>the</a:t>
            </a:r>
            <a:r>
              <a:rPr lang="tr-TR" sz="2200" dirty="0" smtClean="0">
                <a:latin typeface="Times New Roman" panose="02020603050405020304" pitchFamily="18" charset="0"/>
                <a:cs typeface="Times New Roman" panose="02020603050405020304" pitchFamily="18" charset="0"/>
              </a:rPr>
              <a:t> 28</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meta-models proposed for </a:t>
            </a:r>
            <a:r>
              <a:rPr lang="en-US" sz="2200" dirty="0" err="1">
                <a:latin typeface="Times New Roman" panose="02020603050405020304" pitchFamily="18" charset="0"/>
                <a:cs typeface="Times New Roman" panose="02020603050405020304" pitchFamily="18" charset="0"/>
              </a:rPr>
              <a:t>SQiE</a:t>
            </a:r>
            <a:r>
              <a:rPr lang="en-US" sz="2200" dirty="0">
                <a:latin typeface="Times New Roman" panose="02020603050405020304" pitchFamily="18" charset="0"/>
                <a:cs typeface="Times New Roman" panose="02020603050405020304" pitchFamily="18" charset="0"/>
              </a:rPr>
              <a:t> in scientific literature</a:t>
            </a:r>
            <a:r>
              <a:rPr lang="en-US" sz="2200" dirty="0" smtClean="0">
                <a:latin typeface="Times New Roman" panose="02020603050405020304" pitchFamily="18" charset="0"/>
                <a:cs typeface="Times New Roman" panose="02020603050405020304" pitchFamily="18" charset="0"/>
              </a:rPr>
              <a:t>.</a:t>
            </a:r>
            <a:endParaRPr lang="tr-TR" sz="2200" dirty="0" smtClean="0">
              <a:latin typeface="Times New Roman" panose="02020603050405020304" pitchFamily="18" charset="0"/>
              <a:cs typeface="Times New Roman" panose="02020603050405020304" pitchFamily="18" charset="0"/>
            </a:endParaRPr>
          </a:p>
          <a:p>
            <a:pPr algn="just"/>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most-known seven digital libraries were searched, and 28 studies out of 114 initially selected and 6488 initially retrieved were identified</a:t>
            </a:r>
            <a:r>
              <a:rPr lang="tr-TR"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These primary studies were analyzed with respect to seven research questions.</a:t>
            </a:r>
            <a:endParaRPr lang="tr-TR" sz="2200" dirty="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To the best of our knowledge, this is the first SLR study conducted on the meta-models for </a:t>
            </a:r>
            <a:r>
              <a:rPr lang="en-US" sz="2200" dirty="0" err="1">
                <a:latin typeface="Times New Roman" panose="02020603050405020304" pitchFamily="18" charset="0"/>
                <a:cs typeface="Times New Roman" panose="02020603050405020304" pitchFamily="18" charset="0"/>
              </a:rPr>
              <a:t>SQiE</a:t>
            </a:r>
            <a:r>
              <a:rPr lang="en-US" sz="2200" dirty="0" smtClean="0">
                <a:latin typeface="Times New Roman" panose="02020603050405020304" pitchFamily="18" charset="0"/>
                <a:cs typeface="Times New Roman" panose="02020603050405020304" pitchFamily="18" charset="0"/>
              </a:rPr>
              <a:t>.</a:t>
            </a:r>
            <a:endParaRPr lang="tr-TR" sz="2200" dirty="0" smtClean="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This SLR study might help researchers and practitioners in understanding the state of the art on the meta-models proposed for </a:t>
            </a:r>
            <a:r>
              <a:rPr lang="en-US" sz="2200" dirty="0" err="1">
                <a:latin typeface="Times New Roman" panose="02020603050405020304" pitchFamily="18" charset="0"/>
                <a:cs typeface="Times New Roman" panose="02020603050405020304" pitchFamily="18" charset="0"/>
              </a:rPr>
              <a:t>SQiE</a:t>
            </a:r>
            <a:r>
              <a:rPr lang="en-US" sz="2200" dirty="0">
                <a:latin typeface="Times New Roman" panose="02020603050405020304" pitchFamily="18" charset="0"/>
                <a:cs typeface="Times New Roman" panose="02020603050405020304" pitchFamily="18" charset="0"/>
              </a:rPr>
              <a:t>. </a:t>
            </a:r>
            <a:endParaRPr lang="tr-TR"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35094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err="1" smtClean="0">
                <a:solidFill>
                  <a:srgbClr val="9BBB59">
                    <a:lumMod val="75000"/>
                  </a:srgbClr>
                </a:solidFill>
                <a:latin typeface="Times New Roman" panose="02020603050405020304" pitchFamily="18" charset="0"/>
                <a:cs typeface="Times New Roman" panose="02020603050405020304" pitchFamily="18" charset="0"/>
              </a:rPr>
              <a:t>Future</a:t>
            </a:r>
            <a:r>
              <a:rPr lang="tr-TR" sz="4000" b="1" dirty="0" smtClean="0">
                <a:solidFill>
                  <a:srgbClr val="9BBB59">
                    <a:lumMod val="75000"/>
                  </a:srgbClr>
                </a:solidFill>
                <a:latin typeface="Times New Roman" panose="02020603050405020304" pitchFamily="18" charset="0"/>
                <a:cs typeface="Times New Roman" panose="02020603050405020304" pitchFamily="18" charset="0"/>
              </a:rPr>
              <a:t> </a:t>
            </a:r>
            <a:r>
              <a:rPr lang="tr-TR" sz="4000" b="1" dirty="0" err="1" smtClean="0">
                <a:solidFill>
                  <a:srgbClr val="9BBB59">
                    <a:lumMod val="75000"/>
                  </a:srgbClr>
                </a:solidFill>
                <a:latin typeface="Times New Roman" panose="02020603050405020304" pitchFamily="18" charset="0"/>
                <a:cs typeface="Times New Roman" panose="02020603050405020304" pitchFamily="18" charset="0"/>
              </a:rPr>
              <a:t>Work</a:t>
            </a:r>
            <a:endParaRPr lang="tr-TR" sz="4000" dirty="0"/>
          </a:p>
        </p:txBody>
      </p:sp>
      <p:sp>
        <p:nvSpPr>
          <p:cNvPr id="3" name="İçerik Yer Tutucusu 2"/>
          <p:cNvSpPr>
            <a:spLocks noGrp="1"/>
          </p:cNvSpPr>
          <p:nvPr>
            <p:ph idx="1"/>
          </p:nvPr>
        </p:nvSpPr>
        <p:spPr/>
        <p:txBody>
          <a:bodyPr>
            <a:normAutofit/>
          </a:bodyPr>
          <a:lstStyle/>
          <a:p>
            <a:pPr algn="just"/>
            <a:r>
              <a:rPr lang="en-US" sz="2200" dirty="0">
                <a:latin typeface="Times New Roman" panose="02020603050405020304" pitchFamily="18" charset="0"/>
                <a:cs typeface="Times New Roman" panose="02020603050405020304" pitchFamily="18" charset="0"/>
              </a:rPr>
              <a:t>The set of 28 studies in the pool serves as a reference catalogue for researchers, and the detailed analysis provides a kind of guide in seeing the weak aspects to propose further meta-models or design further studies. </a:t>
            </a:r>
            <a:endParaRPr lang="tr-TR" sz="2200" dirty="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The studies that propose tools based on the meta-models, on the other hand, might be useful for practitioners for investigation and adoption for their use.</a:t>
            </a:r>
            <a:endParaRPr lang="tr-TR" sz="22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781332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6240" y="104503"/>
            <a:ext cx="8229600" cy="712244"/>
          </a:xfrm>
        </p:spPr>
        <p:txBody>
          <a:bodyPr>
            <a:normAutofit/>
          </a:bodyPr>
          <a:lstStyle/>
          <a:p>
            <a:r>
              <a:rPr lang="tr-TR" sz="4000" b="1" dirty="0" err="1">
                <a:solidFill>
                  <a:srgbClr val="9BBB59">
                    <a:lumMod val="75000"/>
                  </a:srgbClr>
                </a:solidFill>
                <a:latin typeface="Times New Roman" panose="02020603050405020304" pitchFamily="18" charset="0"/>
                <a:cs typeface="Times New Roman" panose="02020603050405020304" pitchFamily="18" charset="0"/>
              </a:rPr>
              <a:t>List</a:t>
            </a:r>
            <a:r>
              <a:rPr lang="tr-TR" sz="4000" b="1" dirty="0">
                <a:solidFill>
                  <a:srgbClr val="9BBB59">
                    <a:lumMod val="75000"/>
                  </a:srgbClr>
                </a:solidFill>
                <a:latin typeface="Times New Roman" panose="02020603050405020304" pitchFamily="18" charset="0"/>
                <a:cs typeface="Times New Roman" panose="02020603050405020304" pitchFamily="18" charset="0"/>
              </a:rPr>
              <a:t> of </a:t>
            </a:r>
            <a:r>
              <a:rPr lang="tr-TR" sz="4000" b="1" dirty="0" err="1">
                <a:solidFill>
                  <a:srgbClr val="9BBB59">
                    <a:lumMod val="75000"/>
                  </a:srgbClr>
                </a:solidFill>
                <a:latin typeface="Times New Roman" panose="02020603050405020304" pitchFamily="18" charset="0"/>
                <a:cs typeface="Times New Roman" panose="02020603050405020304" pitchFamily="18" charset="0"/>
              </a:rPr>
              <a:t>Primary</a:t>
            </a:r>
            <a:r>
              <a:rPr lang="tr-TR" sz="4000" b="1" dirty="0">
                <a:solidFill>
                  <a:srgbClr val="9BBB59">
                    <a:lumMod val="75000"/>
                  </a:srgbClr>
                </a:solidFill>
                <a:latin typeface="Times New Roman" panose="02020603050405020304" pitchFamily="18" charset="0"/>
                <a:cs typeface="Times New Roman" panose="02020603050405020304" pitchFamily="18" charset="0"/>
              </a:rPr>
              <a:t> </a:t>
            </a:r>
            <a:r>
              <a:rPr lang="tr-TR" sz="4000" b="1" dirty="0" err="1">
                <a:solidFill>
                  <a:srgbClr val="9BBB59">
                    <a:lumMod val="75000"/>
                  </a:srgbClr>
                </a:solidFill>
                <a:latin typeface="Times New Roman" panose="02020603050405020304" pitchFamily="18" charset="0"/>
                <a:cs typeface="Times New Roman" panose="02020603050405020304" pitchFamily="18" charset="0"/>
              </a:rPr>
              <a:t>Studies</a:t>
            </a:r>
            <a:endParaRPr lang="tr-TR" sz="4000" b="1" dirty="0">
              <a:solidFill>
                <a:srgbClr val="9BBB59">
                  <a:lumMod val="75000"/>
                </a:srgbClr>
              </a:solidFill>
              <a:latin typeface="Times New Roman" panose="02020603050405020304" pitchFamily="18" charset="0"/>
              <a:cs typeface="Times New Roman" panose="02020603050405020304" pitchFamily="18"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563317070"/>
              </p:ext>
            </p:extLst>
          </p:nvPr>
        </p:nvGraphicFramePr>
        <p:xfrm>
          <a:off x="457200" y="1025753"/>
          <a:ext cx="8229600" cy="5303040"/>
        </p:xfrm>
        <a:graphic>
          <a:graphicData uri="http://schemas.openxmlformats.org/drawingml/2006/table">
            <a:tbl>
              <a:tblPr firstRow="1" bandRow="1">
                <a:tableStyleId>{5940675A-B579-460E-94D1-54222C63F5DA}</a:tableStyleId>
              </a:tblPr>
              <a:tblGrid>
                <a:gridCol w="361406">
                  <a:extLst>
                    <a:ext uri="{9D8B030D-6E8A-4147-A177-3AD203B41FA5}">
                      <a16:colId xmlns:a16="http://schemas.microsoft.com/office/drawing/2014/main" val="2622347580"/>
                    </a:ext>
                  </a:extLst>
                </a:gridCol>
                <a:gridCol w="7868194">
                  <a:extLst>
                    <a:ext uri="{9D8B030D-6E8A-4147-A177-3AD203B41FA5}">
                      <a16:colId xmlns:a16="http://schemas.microsoft.com/office/drawing/2014/main" val="2671207482"/>
                    </a:ext>
                  </a:extLst>
                </a:gridCol>
              </a:tblGrid>
              <a:tr h="255521">
                <a:tc>
                  <a:txBody>
                    <a:bodyPr/>
                    <a:lstStyle/>
                    <a:p>
                      <a:r>
                        <a:rPr lang="tr-TR" sz="1200" b="1"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1</a:t>
                      </a:r>
                      <a:endParaRPr lang="en-US" sz="1200" b="1" i="0" u="none" strike="noStrike" kern="1200" baseline="0" dirty="0" smtClean="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Kitchenham</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Barbara, et al. "The SQUID approach to defining a quality model." Software Quality Journal 6.3 (1997): 211-233. </a:t>
                      </a:r>
                    </a:p>
                  </a:txBody>
                  <a:tcPr marT="36000" marB="36000"/>
                </a:tc>
                <a:extLst>
                  <a:ext uri="{0D108BD9-81ED-4DB2-BD59-A6C34878D82A}">
                    <a16:rowId xmlns:a16="http://schemas.microsoft.com/office/drawing/2014/main" val="3058266910"/>
                  </a:ext>
                </a:extLst>
              </a:tr>
              <a:tr h="255521">
                <a:tc>
                  <a:txBody>
                    <a:bodyPr/>
                    <a:lstStyle/>
                    <a:p>
                      <a:r>
                        <a:rPr lang="tr-TR" sz="1200" b="1" dirty="0" smtClean="0">
                          <a:latin typeface="Times New Roman" panose="02020603050405020304" pitchFamily="18" charset="0"/>
                          <a:cs typeface="Times New Roman" panose="02020603050405020304" pitchFamily="18" charset="0"/>
                        </a:rPr>
                        <a:t>2</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Burgués</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Illa</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Xavier, Javier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Franch</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Gutiérrez, and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Josep</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M.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Ribó</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 MOF-compliant approach to software quality modeling." (2004). </a:t>
                      </a:r>
                    </a:p>
                  </a:txBody>
                  <a:tcPr marT="36000" marB="36000"/>
                </a:tc>
                <a:extLst>
                  <a:ext uri="{0D108BD9-81ED-4DB2-BD59-A6C34878D82A}">
                    <a16:rowId xmlns:a16="http://schemas.microsoft.com/office/drawing/2014/main" val="3050888176"/>
                  </a:ext>
                </a:extLst>
              </a:tr>
              <a:tr h="379369">
                <a:tc>
                  <a:txBody>
                    <a:bodyPr/>
                    <a:lstStyle/>
                    <a:p>
                      <a:r>
                        <a:rPr lang="tr-TR" sz="1200" b="1" dirty="0" smtClean="0">
                          <a:latin typeface="Times New Roman" panose="02020603050405020304" pitchFamily="18" charset="0"/>
                          <a:cs typeface="Times New Roman" panose="02020603050405020304" pitchFamily="18" charset="0"/>
                        </a:rPr>
                        <a:t>3</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Sack, PM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Oum</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Oum</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et al. "On building an integrated and generic platform for software quality evaluation." 2006 2nd International Conference on Information &amp; Communication Technologies. Vol. 2. IEEE, 2006. </a:t>
                      </a:r>
                    </a:p>
                  </a:txBody>
                  <a:tcPr marT="36000" marB="36000"/>
                </a:tc>
                <a:extLst>
                  <a:ext uri="{0D108BD9-81ED-4DB2-BD59-A6C34878D82A}">
                    <a16:rowId xmlns:a16="http://schemas.microsoft.com/office/drawing/2014/main" val="3339764356"/>
                  </a:ext>
                </a:extLst>
              </a:tr>
              <a:tr h="379369">
                <a:tc>
                  <a:txBody>
                    <a:bodyPr/>
                    <a:lstStyle/>
                    <a:p>
                      <a:r>
                        <a:rPr lang="tr-TR" sz="1200" b="1" dirty="0" smtClean="0">
                          <a:latin typeface="Times New Roman" panose="02020603050405020304" pitchFamily="18" charset="0"/>
                          <a:cs typeface="Times New Roman" panose="02020603050405020304" pitchFamily="18" charset="0"/>
                        </a:rPr>
                        <a:t>4</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Dubielewicz</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Iwona</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et al. "Software quality meta</a:t>
                      </a:r>
                      <a:r>
                        <a:rPr lang="tr-TR"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model for requirement, evaluation and assessment." ISIM06 Conference, vol. No. 105. 2006. </a:t>
                      </a:r>
                    </a:p>
                  </a:txBody>
                  <a:tcPr marT="36000" marB="36000"/>
                </a:tc>
                <a:extLst>
                  <a:ext uri="{0D108BD9-81ED-4DB2-BD59-A6C34878D82A}">
                    <a16:rowId xmlns:a16="http://schemas.microsoft.com/office/drawing/2014/main" val="303524716"/>
                  </a:ext>
                </a:extLst>
              </a:tr>
              <a:tr h="379369">
                <a:tc>
                  <a:txBody>
                    <a:bodyPr/>
                    <a:lstStyle/>
                    <a:p>
                      <a:r>
                        <a:rPr lang="tr-TR" sz="1200" b="1" dirty="0" smtClean="0">
                          <a:latin typeface="Times New Roman" panose="02020603050405020304" pitchFamily="18" charset="0"/>
                          <a:cs typeface="Times New Roman" panose="02020603050405020304" pitchFamily="18" charset="0"/>
                        </a:rPr>
                        <a:t>5</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Casola, Valentina, et al. "A policy-based evaluation framework for Quality and Security in Service Oriented Architectures." IEEE International Conference on Web Services (ICWS 2007). IEEE, 2007. </a:t>
                      </a:r>
                    </a:p>
                  </a:txBody>
                  <a:tcPr marT="36000" marB="36000"/>
                </a:tc>
                <a:extLst>
                  <a:ext uri="{0D108BD9-81ED-4DB2-BD59-A6C34878D82A}">
                    <a16:rowId xmlns:a16="http://schemas.microsoft.com/office/drawing/2014/main" val="2855519971"/>
                  </a:ext>
                </a:extLst>
              </a:tr>
              <a:tr h="379369">
                <a:tc>
                  <a:txBody>
                    <a:bodyPr/>
                    <a:lstStyle/>
                    <a:p>
                      <a:r>
                        <a:rPr lang="tr-TR" sz="1200" b="1" dirty="0" smtClean="0">
                          <a:latin typeface="Times New Roman" panose="02020603050405020304" pitchFamily="18" charset="0"/>
                          <a:cs typeface="Times New Roman" panose="02020603050405020304" pitchFamily="18" charset="0"/>
                        </a:rPr>
                        <a:t>6</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Deissenboeck</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Florian, et al. "An activity-based quality model for maintainability." 2007 IEEE International Conference on Software Maintenance. IEEE, 2007. </a:t>
                      </a:r>
                    </a:p>
                  </a:txBody>
                  <a:tcPr marT="36000" marB="36000"/>
                </a:tc>
                <a:extLst>
                  <a:ext uri="{0D108BD9-81ED-4DB2-BD59-A6C34878D82A}">
                    <a16:rowId xmlns:a16="http://schemas.microsoft.com/office/drawing/2014/main" val="2372339198"/>
                  </a:ext>
                </a:extLst>
              </a:tr>
              <a:tr h="255521">
                <a:tc>
                  <a:txBody>
                    <a:bodyPr/>
                    <a:lstStyle/>
                    <a:p>
                      <a:r>
                        <a:rPr lang="tr-TR" sz="1200" b="1" dirty="0" smtClean="0">
                          <a:latin typeface="Times New Roman" panose="02020603050405020304" pitchFamily="18" charset="0"/>
                          <a:cs typeface="Times New Roman" panose="02020603050405020304" pitchFamily="18" charset="0"/>
                        </a:rPr>
                        <a:t>7</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Garcia, Félix, et al. "Managing software process measurement: A meta</a:t>
                      </a:r>
                      <a:r>
                        <a:rPr lang="tr-TR"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model-based approach." Information Sciences 177.12 (2007)</a:t>
                      </a:r>
                    </a:p>
                  </a:txBody>
                  <a:tcPr marT="36000" marB="36000"/>
                </a:tc>
                <a:extLst>
                  <a:ext uri="{0D108BD9-81ED-4DB2-BD59-A6C34878D82A}">
                    <a16:rowId xmlns:a16="http://schemas.microsoft.com/office/drawing/2014/main" val="1854753165"/>
                  </a:ext>
                </a:extLst>
              </a:tr>
              <a:tr h="379369">
                <a:tc>
                  <a:txBody>
                    <a:bodyPr/>
                    <a:lstStyle/>
                    <a:p>
                      <a:r>
                        <a:rPr lang="tr-TR" sz="1200" b="1" dirty="0" smtClean="0">
                          <a:latin typeface="Times New Roman" panose="02020603050405020304" pitchFamily="18" charset="0"/>
                          <a:cs typeface="Times New Roman" panose="02020603050405020304" pitchFamily="18" charset="0"/>
                        </a:rPr>
                        <a:t>8</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Cachero</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Cristina, Coral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Calero</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and Geert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Poels</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"Metamodeling the quality of the web development process’ intermediate artifacts." International Conference on Web Engineering. Springer, Berlin, Heidelberg, 2007. </a:t>
                      </a:r>
                    </a:p>
                  </a:txBody>
                  <a:tcPr marT="36000" marB="36000"/>
                </a:tc>
                <a:extLst>
                  <a:ext uri="{0D108BD9-81ED-4DB2-BD59-A6C34878D82A}">
                    <a16:rowId xmlns:a16="http://schemas.microsoft.com/office/drawing/2014/main" val="1205219050"/>
                  </a:ext>
                </a:extLst>
              </a:tr>
              <a:tr h="379369">
                <a:tc>
                  <a:txBody>
                    <a:bodyPr/>
                    <a:lstStyle/>
                    <a:p>
                      <a:r>
                        <a:rPr lang="tr-TR" sz="1200" b="1" dirty="0" smtClean="0">
                          <a:latin typeface="Times New Roman" panose="02020603050405020304" pitchFamily="18" charset="0"/>
                          <a:cs typeface="Times New Roman" panose="02020603050405020304" pitchFamily="18" charset="0"/>
                        </a:rPr>
                        <a:t>9</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Mohagheghi</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Parastoo</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and Vegard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Dehlen</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 meta</a:t>
                      </a:r>
                      <a:r>
                        <a:rPr lang="tr-TR"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model for specifying quality models in model-driven engineering." Proceedings of the Nordic Workshop on Model Driven Engineering. 2008. </a:t>
                      </a:r>
                    </a:p>
                  </a:txBody>
                  <a:tcPr marT="36000" marB="36000"/>
                </a:tc>
                <a:extLst>
                  <a:ext uri="{0D108BD9-81ED-4DB2-BD59-A6C34878D82A}">
                    <a16:rowId xmlns:a16="http://schemas.microsoft.com/office/drawing/2014/main" val="3026223383"/>
                  </a:ext>
                </a:extLst>
              </a:tr>
              <a:tr h="379369">
                <a:tc>
                  <a:txBody>
                    <a:bodyPr/>
                    <a:lstStyle/>
                    <a:p>
                      <a:r>
                        <a:rPr lang="tr-TR" sz="1200" b="1" dirty="0" smtClean="0">
                          <a:latin typeface="Times New Roman" panose="02020603050405020304" pitchFamily="18" charset="0"/>
                          <a:cs typeface="Times New Roman" panose="02020603050405020304" pitchFamily="18" charset="0"/>
                        </a:rPr>
                        <a:t>10</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Casola, Valentina, et al. "An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ahp</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-based framework for quality and security evaluation." 2009 International Conference on Computational Science and Engineering. Vol. 3. IEEE, 2009. </a:t>
                      </a:r>
                    </a:p>
                  </a:txBody>
                  <a:tcPr marT="36000" marB="36000"/>
                </a:tc>
                <a:extLst>
                  <a:ext uri="{0D108BD9-81ED-4DB2-BD59-A6C34878D82A}">
                    <a16:rowId xmlns:a16="http://schemas.microsoft.com/office/drawing/2014/main" val="3911169664"/>
                  </a:ext>
                </a:extLst>
              </a:tr>
              <a:tr h="379369">
                <a:tc>
                  <a:txBody>
                    <a:bodyPr/>
                    <a:lstStyle/>
                    <a:p>
                      <a:r>
                        <a:rPr lang="tr-TR" sz="1200" b="1" dirty="0" smtClean="0">
                          <a:latin typeface="Times New Roman" panose="02020603050405020304" pitchFamily="18" charset="0"/>
                          <a:cs typeface="Times New Roman" panose="02020603050405020304" pitchFamily="18" charset="0"/>
                        </a:rPr>
                        <a:t>11</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Domínguez</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-Mayo, F. J., et al. "A quality model in a quality evaluation framework for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mdwe</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methodologies." 2010 Fourth International Conference on Research Challenges in Information Science (RCIS). IEEE, 2010. </a:t>
                      </a:r>
                    </a:p>
                  </a:txBody>
                  <a:tcPr marT="36000" marB="36000"/>
                </a:tc>
                <a:extLst>
                  <a:ext uri="{0D108BD9-81ED-4DB2-BD59-A6C34878D82A}">
                    <a16:rowId xmlns:a16="http://schemas.microsoft.com/office/drawing/2014/main" val="1786173215"/>
                  </a:ext>
                </a:extLst>
              </a:tr>
              <a:tr h="379369">
                <a:tc>
                  <a:txBody>
                    <a:bodyPr/>
                    <a:lstStyle/>
                    <a:p>
                      <a:r>
                        <a:rPr lang="tr-TR" sz="1200" b="1" dirty="0" smtClean="0">
                          <a:latin typeface="Times New Roman" panose="02020603050405020304" pitchFamily="18" charset="0"/>
                          <a:cs typeface="Times New Roman" panose="02020603050405020304" pitchFamily="18" charset="0"/>
                        </a:rPr>
                        <a:t>12</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Luckey</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Markus, et al. "Reusing security requirements using an extended quality model." Proceedings of the 2010 ICSE Workshop on Software Engineering for Secure Systems. 2010. </a:t>
                      </a:r>
                    </a:p>
                  </a:txBody>
                  <a:tcPr marT="36000" marB="36000"/>
                </a:tc>
                <a:extLst>
                  <a:ext uri="{0D108BD9-81ED-4DB2-BD59-A6C34878D82A}">
                    <a16:rowId xmlns:a16="http://schemas.microsoft.com/office/drawing/2014/main" val="2874618222"/>
                  </a:ext>
                </a:extLst>
              </a:tr>
              <a:tr h="379369">
                <a:tc>
                  <a:txBody>
                    <a:bodyPr/>
                    <a:lstStyle/>
                    <a:p>
                      <a:r>
                        <a:rPr lang="tr-TR" sz="1200" b="1" dirty="0" smtClean="0">
                          <a:latin typeface="Times New Roman" panose="02020603050405020304" pitchFamily="18" charset="0"/>
                          <a:cs typeface="Times New Roman" panose="02020603050405020304" pitchFamily="18" charset="0"/>
                        </a:rPr>
                        <a:t>13</a:t>
                      </a:r>
                      <a:endParaRPr lang="en-US" sz="1200" b="1" dirty="0">
                        <a:latin typeface="Times New Roman" panose="02020603050405020304" pitchFamily="18" charset="0"/>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Goeb</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Andreas, and Klaus Lochmann. "A software quality model for SOA." Proceedings of the 8th international workshop on Software quality. 2011. </a:t>
                      </a:r>
                    </a:p>
                  </a:txBody>
                  <a:tcPr marT="36000" marB="36000"/>
                </a:tc>
                <a:extLst>
                  <a:ext uri="{0D108BD9-81ED-4DB2-BD59-A6C34878D82A}">
                    <a16:rowId xmlns:a16="http://schemas.microsoft.com/office/drawing/2014/main" val="4224780120"/>
                  </a:ext>
                </a:extLst>
              </a:tr>
              <a:tr h="379369">
                <a:tc>
                  <a:txBody>
                    <a:bodyPr/>
                    <a:lstStyle/>
                    <a:p>
                      <a:r>
                        <a:rPr lang="tr-TR" sz="1200" b="1" dirty="0" smtClean="0">
                          <a:latin typeface="Times New Roman" panose="02020603050405020304" pitchFamily="18" charset="0"/>
                          <a:cs typeface="Times New Roman" panose="02020603050405020304" pitchFamily="18" charset="0"/>
                        </a:rPr>
                        <a:t>14</a:t>
                      </a:r>
                      <a:endParaRPr lang="en-US" sz="1200" b="1" dirty="0">
                        <a:latin typeface="Times New Roman" panose="02020603050405020304" pitchFamily="18" charset="0"/>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Lochmann, Klaus, and Andreas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Goeb</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 unifying model for software quality." Proceedings of the 8th international workshop on Software quality. 2011. </a:t>
                      </a:r>
                    </a:p>
                  </a:txBody>
                  <a:tcPr marT="36000" marB="36000"/>
                </a:tc>
                <a:extLst>
                  <a:ext uri="{0D108BD9-81ED-4DB2-BD59-A6C34878D82A}">
                    <a16:rowId xmlns:a16="http://schemas.microsoft.com/office/drawing/2014/main" val="1269426969"/>
                  </a:ext>
                </a:extLst>
              </a:tr>
            </a:tbl>
          </a:graphicData>
        </a:graphic>
      </p:graphicFrame>
    </p:spTree>
    <p:extLst>
      <p:ext uri="{BB962C8B-B14F-4D97-AF65-F5344CB8AC3E}">
        <p14:creationId xmlns:p14="http://schemas.microsoft.com/office/powerpoint/2010/main" val="4009086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96240" y="289242"/>
            <a:ext cx="8229600" cy="564198"/>
          </a:xfrm>
        </p:spPr>
        <p:txBody>
          <a:bodyPr>
            <a:normAutofit fontScale="90000"/>
          </a:bodyPr>
          <a:lstStyle/>
          <a:p>
            <a:r>
              <a:rPr lang="tr-TR" sz="4000" b="1" dirty="0" err="1">
                <a:solidFill>
                  <a:srgbClr val="9BBB59">
                    <a:lumMod val="75000"/>
                  </a:srgbClr>
                </a:solidFill>
                <a:latin typeface="Times New Roman" panose="02020603050405020304" pitchFamily="18" charset="0"/>
                <a:cs typeface="Times New Roman" panose="02020603050405020304" pitchFamily="18" charset="0"/>
              </a:rPr>
              <a:t>List</a:t>
            </a:r>
            <a:r>
              <a:rPr lang="tr-TR" sz="4000" b="1" dirty="0">
                <a:solidFill>
                  <a:srgbClr val="9BBB59">
                    <a:lumMod val="75000"/>
                  </a:srgbClr>
                </a:solidFill>
                <a:latin typeface="Times New Roman" panose="02020603050405020304" pitchFamily="18" charset="0"/>
                <a:cs typeface="Times New Roman" panose="02020603050405020304" pitchFamily="18" charset="0"/>
              </a:rPr>
              <a:t> of </a:t>
            </a:r>
            <a:r>
              <a:rPr lang="tr-TR" sz="4000" b="1" dirty="0" err="1">
                <a:solidFill>
                  <a:srgbClr val="9BBB59">
                    <a:lumMod val="75000"/>
                  </a:srgbClr>
                </a:solidFill>
                <a:latin typeface="Times New Roman" panose="02020603050405020304" pitchFamily="18" charset="0"/>
                <a:cs typeface="Times New Roman" panose="02020603050405020304" pitchFamily="18" charset="0"/>
              </a:rPr>
              <a:t>Primary</a:t>
            </a:r>
            <a:r>
              <a:rPr lang="tr-TR" sz="4000" b="1" dirty="0">
                <a:solidFill>
                  <a:srgbClr val="9BBB59">
                    <a:lumMod val="75000"/>
                  </a:srgbClr>
                </a:solidFill>
                <a:latin typeface="Times New Roman" panose="02020603050405020304" pitchFamily="18" charset="0"/>
                <a:cs typeface="Times New Roman" panose="02020603050405020304" pitchFamily="18" charset="0"/>
              </a:rPr>
              <a:t> </a:t>
            </a:r>
            <a:r>
              <a:rPr lang="tr-TR" sz="4000" b="1" dirty="0" err="1">
                <a:solidFill>
                  <a:srgbClr val="9BBB59">
                    <a:lumMod val="75000"/>
                  </a:srgbClr>
                </a:solidFill>
                <a:latin typeface="Times New Roman" panose="02020603050405020304" pitchFamily="18" charset="0"/>
                <a:cs typeface="Times New Roman" panose="02020603050405020304" pitchFamily="18" charset="0"/>
              </a:rPr>
              <a:t>Studies</a:t>
            </a:r>
            <a:endParaRPr lang="tr-TR" sz="4000" b="1" dirty="0">
              <a:solidFill>
                <a:srgbClr val="9BBB59">
                  <a:lumMod val="75000"/>
                </a:srgbClr>
              </a:solidFill>
              <a:latin typeface="Times New Roman" panose="02020603050405020304" pitchFamily="18" charset="0"/>
              <a:cs typeface="Times New Roman" panose="02020603050405020304" pitchFamily="18"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563977755"/>
              </p:ext>
            </p:extLst>
          </p:nvPr>
        </p:nvGraphicFramePr>
        <p:xfrm>
          <a:off x="457200" y="1243149"/>
          <a:ext cx="8229600" cy="5037120"/>
        </p:xfrm>
        <a:graphic>
          <a:graphicData uri="http://schemas.openxmlformats.org/drawingml/2006/table">
            <a:tbl>
              <a:tblPr firstRow="1" bandRow="1">
                <a:tableStyleId>{5940675A-B579-460E-94D1-54222C63F5DA}</a:tableStyleId>
              </a:tblPr>
              <a:tblGrid>
                <a:gridCol w="361406">
                  <a:extLst>
                    <a:ext uri="{9D8B030D-6E8A-4147-A177-3AD203B41FA5}">
                      <a16:colId xmlns:a16="http://schemas.microsoft.com/office/drawing/2014/main" val="2622347580"/>
                    </a:ext>
                  </a:extLst>
                </a:gridCol>
                <a:gridCol w="7868194">
                  <a:extLst>
                    <a:ext uri="{9D8B030D-6E8A-4147-A177-3AD203B41FA5}">
                      <a16:colId xmlns:a16="http://schemas.microsoft.com/office/drawing/2014/main" val="2671207482"/>
                    </a:ext>
                  </a:extLst>
                </a:gridCol>
              </a:tblGrid>
              <a:tr h="307884">
                <a:tc>
                  <a:txBody>
                    <a:bodyPr/>
                    <a:lstStyle/>
                    <a:p>
                      <a:r>
                        <a:rPr lang="tr-TR" sz="1200" b="1" dirty="0" smtClean="0">
                          <a:latin typeface="Times New Roman" panose="02020603050405020304" pitchFamily="18" charset="0"/>
                          <a:cs typeface="Times New Roman" panose="02020603050405020304" pitchFamily="18" charset="0"/>
                        </a:rPr>
                        <a:t>15</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Klas</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Michael,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Constanza</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Lampasona, and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Jurgen</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Munch. "Adapting software quality mod-</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els</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Practical challenges, approach, and first empirical results." </a:t>
                      </a:r>
                      <a:r>
                        <a:rPr lang="tr-TR"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Euromicro</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Conference on Software Engineering and Advanced Applications.</a:t>
                      </a:r>
                      <a:r>
                        <a:rPr lang="tr-TR"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2011. </a:t>
                      </a:r>
                    </a:p>
                  </a:txBody>
                  <a:tcPr marT="36000" marB="36000"/>
                </a:tc>
                <a:extLst>
                  <a:ext uri="{0D108BD9-81ED-4DB2-BD59-A6C34878D82A}">
                    <a16:rowId xmlns:a16="http://schemas.microsoft.com/office/drawing/2014/main" val="3339764356"/>
                  </a:ext>
                </a:extLst>
              </a:tr>
              <a:tr h="307884">
                <a:tc>
                  <a:txBody>
                    <a:bodyPr/>
                    <a:lstStyle/>
                    <a:p>
                      <a:r>
                        <a:rPr lang="tr-TR" sz="1200" b="1" dirty="0" smtClean="0">
                          <a:latin typeface="Times New Roman" panose="02020603050405020304" pitchFamily="18" charset="0"/>
                          <a:cs typeface="Times New Roman" panose="02020603050405020304" pitchFamily="18" charset="0"/>
                        </a:rPr>
                        <a:t>16</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Mens</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Tom, et al.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Qualgen</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Modeling and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analysing</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the quality of evolving software sys-</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tems</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2011 15th European Conference on Software Maintenance and Reengineering. IEEE, 2011. </a:t>
                      </a:r>
                    </a:p>
                  </a:txBody>
                  <a:tcPr marT="36000" marB="36000"/>
                </a:tc>
                <a:extLst>
                  <a:ext uri="{0D108BD9-81ED-4DB2-BD59-A6C34878D82A}">
                    <a16:rowId xmlns:a16="http://schemas.microsoft.com/office/drawing/2014/main" val="303524716"/>
                  </a:ext>
                </a:extLst>
              </a:tr>
              <a:tr h="307884">
                <a:tc>
                  <a:txBody>
                    <a:bodyPr/>
                    <a:lstStyle/>
                    <a:p>
                      <a:r>
                        <a:rPr lang="tr-TR" sz="1200" b="1" dirty="0" smtClean="0">
                          <a:latin typeface="Times New Roman" panose="02020603050405020304" pitchFamily="18" charset="0"/>
                          <a:cs typeface="Times New Roman" panose="02020603050405020304" pitchFamily="18" charset="0"/>
                        </a:rPr>
                        <a:t>17</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Vanderose</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Benoit, and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Naji</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Habra. "Tool-support for a model-centric quality assessment: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QuaTALOG</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Joint Conference of the 21st International Workshop on Software Measurement</a:t>
                      </a:r>
                      <a:r>
                        <a:rPr lang="tr-TR"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IEEE, 2011. </a:t>
                      </a:r>
                    </a:p>
                  </a:txBody>
                  <a:tcPr marT="36000" marB="36000"/>
                </a:tc>
                <a:extLst>
                  <a:ext uri="{0D108BD9-81ED-4DB2-BD59-A6C34878D82A}">
                    <a16:rowId xmlns:a16="http://schemas.microsoft.com/office/drawing/2014/main" val="2855519971"/>
                  </a:ext>
                </a:extLst>
              </a:tr>
              <a:tr h="307884">
                <a:tc>
                  <a:txBody>
                    <a:bodyPr/>
                    <a:lstStyle/>
                    <a:p>
                      <a:r>
                        <a:rPr lang="tr-TR" sz="1200" b="1" dirty="0" smtClean="0">
                          <a:latin typeface="Times New Roman" panose="02020603050405020304" pitchFamily="18" charset="0"/>
                          <a:cs typeface="Times New Roman" panose="02020603050405020304" pitchFamily="18" charset="0"/>
                        </a:rPr>
                        <a:t>18</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Wagner, Stefan, et al. "The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Quamoco</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product quality modelling and assessment approach." 2012 34th International Conference on Software Engineering (ICSE). IEEE, 2012. </a:t>
                      </a:r>
                    </a:p>
                  </a:txBody>
                  <a:tcPr marT="36000" marB="36000"/>
                </a:tc>
                <a:extLst>
                  <a:ext uri="{0D108BD9-81ED-4DB2-BD59-A6C34878D82A}">
                    <a16:rowId xmlns:a16="http://schemas.microsoft.com/office/drawing/2014/main" val="2372339198"/>
                  </a:ext>
                </a:extLst>
              </a:tr>
              <a:tr h="307884">
                <a:tc>
                  <a:txBody>
                    <a:bodyPr/>
                    <a:lstStyle/>
                    <a:p>
                      <a:r>
                        <a:rPr lang="tr-TR" sz="1200" b="1" dirty="0" smtClean="0">
                          <a:latin typeface="Times New Roman" panose="02020603050405020304" pitchFamily="18" charset="0"/>
                          <a:cs typeface="Times New Roman" panose="02020603050405020304" pitchFamily="18" charset="0"/>
                        </a:rPr>
                        <a:t>19</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Goeb</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Andreas. "A Meta Model for Software Architecture Conformance and Quality Assessment." Electronic Communications of the EASST 60 (2013). </a:t>
                      </a:r>
                    </a:p>
                  </a:txBody>
                  <a:tcPr marT="36000" marB="36000"/>
                </a:tc>
                <a:extLst>
                  <a:ext uri="{0D108BD9-81ED-4DB2-BD59-A6C34878D82A}">
                    <a16:rowId xmlns:a16="http://schemas.microsoft.com/office/drawing/2014/main" val="1854753165"/>
                  </a:ext>
                </a:extLst>
              </a:tr>
              <a:tr h="207373">
                <a:tc>
                  <a:txBody>
                    <a:bodyPr/>
                    <a:lstStyle/>
                    <a:p>
                      <a:r>
                        <a:rPr lang="tr-TR" sz="1200" b="1" dirty="0" smtClean="0">
                          <a:latin typeface="Times New Roman" panose="02020603050405020304" pitchFamily="18" charset="0"/>
                          <a:cs typeface="Times New Roman" panose="02020603050405020304" pitchFamily="18" charset="0"/>
                        </a:rPr>
                        <a:t>20</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Boukouchi</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Youness</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et al. "A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MetaModel</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for Quality Software Based on the MDA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Ap-proach</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t>
                      </a:r>
                    </a:p>
                  </a:txBody>
                  <a:tcPr marT="36000" marB="36000"/>
                </a:tc>
                <a:extLst>
                  <a:ext uri="{0D108BD9-81ED-4DB2-BD59-A6C34878D82A}">
                    <a16:rowId xmlns:a16="http://schemas.microsoft.com/office/drawing/2014/main" val="1205219050"/>
                  </a:ext>
                </a:extLst>
              </a:tr>
              <a:tr h="207373">
                <a:tc>
                  <a:txBody>
                    <a:bodyPr/>
                    <a:lstStyle/>
                    <a:p>
                      <a:r>
                        <a:rPr lang="tr-TR" sz="1200" b="1" dirty="0" smtClean="0">
                          <a:latin typeface="Times New Roman" panose="02020603050405020304" pitchFamily="18" charset="0"/>
                          <a:cs typeface="Times New Roman" panose="02020603050405020304" pitchFamily="18" charset="0"/>
                        </a:rPr>
                        <a:t>21</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Trendowicz</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Adam, et al. "Model-based product quality evaluation with multi-criteria decision analysis." (2014). </a:t>
                      </a:r>
                    </a:p>
                  </a:txBody>
                  <a:tcPr marT="36000" marB="36000"/>
                </a:tc>
                <a:extLst>
                  <a:ext uri="{0D108BD9-81ED-4DB2-BD59-A6C34878D82A}">
                    <a16:rowId xmlns:a16="http://schemas.microsoft.com/office/drawing/2014/main" val="3026223383"/>
                  </a:ext>
                </a:extLst>
              </a:tr>
              <a:tr h="307884">
                <a:tc>
                  <a:txBody>
                    <a:bodyPr/>
                    <a:lstStyle/>
                    <a:p>
                      <a:r>
                        <a:rPr lang="tr-TR" sz="1200" b="1" dirty="0" smtClean="0">
                          <a:latin typeface="Times New Roman" panose="02020603050405020304" pitchFamily="18" charset="0"/>
                          <a:cs typeface="Times New Roman" panose="02020603050405020304" pitchFamily="18" charset="0"/>
                        </a:rPr>
                        <a:t>22</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Boukouchi</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Youness</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et al.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QMGenerator</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Generation of quality models from a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metamodel</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based on The MDA approach." 2014 International Conference on Next Generation Networks and Services (NGNS). IEEE, 2014. </a:t>
                      </a:r>
                    </a:p>
                  </a:txBody>
                  <a:tcPr marT="36000" marB="36000"/>
                </a:tc>
                <a:extLst>
                  <a:ext uri="{0D108BD9-81ED-4DB2-BD59-A6C34878D82A}">
                    <a16:rowId xmlns:a16="http://schemas.microsoft.com/office/drawing/2014/main" val="3911169664"/>
                  </a:ext>
                </a:extLst>
              </a:tr>
              <a:tr h="207373">
                <a:tc>
                  <a:txBody>
                    <a:bodyPr/>
                    <a:lstStyle/>
                    <a:p>
                      <a:r>
                        <a:rPr lang="tr-TR" sz="1200" b="1" dirty="0" smtClean="0">
                          <a:latin typeface="Times New Roman" panose="02020603050405020304" pitchFamily="18" charset="0"/>
                          <a:cs typeface="Times New Roman" panose="02020603050405020304" pitchFamily="18" charset="0"/>
                        </a:rPr>
                        <a:t>23</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Doneva</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Rositsa</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et al. "Software Quality Assessment Tool Based on Meta-Models." (2015). </a:t>
                      </a:r>
                    </a:p>
                  </a:txBody>
                  <a:tcPr marT="36000" marB="36000"/>
                </a:tc>
                <a:extLst>
                  <a:ext uri="{0D108BD9-81ED-4DB2-BD59-A6C34878D82A}">
                    <a16:rowId xmlns:a16="http://schemas.microsoft.com/office/drawing/2014/main" val="1786173215"/>
                  </a:ext>
                </a:extLst>
              </a:tr>
              <a:tr h="207373">
                <a:tc>
                  <a:txBody>
                    <a:bodyPr/>
                    <a:lstStyle/>
                    <a:p>
                      <a:r>
                        <a:rPr lang="tr-TR" sz="1200" b="1" dirty="0" smtClean="0">
                          <a:latin typeface="Times New Roman" panose="02020603050405020304" pitchFamily="18" charset="0"/>
                          <a:cs typeface="Times New Roman" panose="02020603050405020304" pitchFamily="18" charset="0"/>
                        </a:rPr>
                        <a:t>24</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Khammal</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Adil</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et al. "General Meta Model of Software Quality."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vol</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7 (2016): 7. </a:t>
                      </a:r>
                    </a:p>
                  </a:txBody>
                  <a:tcPr marT="36000" marB="36000"/>
                </a:tc>
                <a:extLst>
                  <a:ext uri="{0D108BD9-81ED-4DB2-BD59-A6C34878D82A}">
                    <a16:rowId xmlns:a16="http://schemas.microsoft.com/office/drawing/2014/main" val="2874618222"/>
                  </a:ext>
                </a:extLst>
              </a:tr>
              <a:tr h="307884">
                <a:tc>
                  <a:txBody>
                    <a:bodyPr/>
                    <a:lstStyle/>
                    <a:p>
                      <a:r>
                        <a:rPr lang="tr-TR" sz="1200" b="1" dirty="0" smtClean="0">
                          <a:latin typeface="Times New Roman" panose="02020603050405020304" pitchFamily="18" charset="0"/>
                          <a:cs typeface="Times New Roman" panose="02020603050405020304" pitchFamily="18" charset="0"/>
                        </a:rPr>
                        <a:t>25</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Wagner, Stefan, et al.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Operationalised</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product quality models and assessment: The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Quamoco</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approach." Information and Software Technology 62 (2015): 101-123. </a:t>
                      </a:r>
                    </a:p>
                  </a:txBody>
                  <a:tcPr marT="36000" marB="36000"/>
                </a:tc>
                <a:extLst>
                  <a:ext uri="{0D108BD9-81ED-4DB2-BD59-A6C34878D82A}">
                    <a16:rowId xmlns:a16="http://schemas.microsoft.com/office/drawing/2014/main" val="3570391844"/>
                  </a:ext>
                </a:extLst>
              </a:tr>
              <a:tr h="307884">
                <a:tc>
                  <a:txBody>
                    <a:bodyPr/>
                    <a:lstStyle/>
                    <a:p>
                      <a:r>
                        <a:rPr lang="tr-TR" sz="1200" b="1" dirty="0" smtClean="0">
                          <a:latin typeface="Times New Roman" panose="02020603050405020304" pitchFamily="18" charset="0"/>
                          <a:cs typeface="Times New Roman" panose="02020603050405020304" pitchFamily="18" charset="0"/>
                        </a:rPr>
                        <a:t>26</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Cardarelli</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Mario, et al. "An extensible data-driven approach for evaluating the quality of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microservice</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architectures." Proceedings of the 34th ACM/SIGAPP Symposium on Applied Computing. 2019. </a:t>
                      </a:r>
                    </a:p>
                  </a:txBody>
                  <a:tcPr marT="36000" marB="36000"/>
                </a:tc>
                <a:extLst>
                  <a:ext uri="{0D108BD9-81ED-4DB2-BD59-A6C34878D82A}">
                    <a16:rowId xmlns:a16="http://schemas.microsoft.com/office/drawing/2014/main" val="4208255047"/>
                  </a:ext>
                </a:extLst>
              </a:tr>
              <a:tr h="307884">
                <a:tc>
                  <a:txBody>
                    <a:bodyPr/>
                    <a:lstStyle/>
                    <a:p>
                      <a:r>
                        <a:rPr lang="tr-TR" sz="1200" b="1" dirty="0" smtClean="0">
                          <a:latin typeface="Times New Roman" panose="02020603050405020304" pitchFamily="18" charset="0"/>
                          <a:cs typeface="Times New Roman" panose="02020603050405020304" pitchFamily="18" charset="0"/>
                        </a:rPr>
                        <a:t>27</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Haindl</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Philipp, Reinhold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Plösch</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and Christian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Körner</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"An Extension of the QUAMOCO Quality Model to Specify and Evaluate Feature-Dependent Non-Functional Requirements." 45th </a:t>
                      </a:r>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Euromicro</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Conference</a:t>
                      </a:r>
                      <a:r>
                        <a:rPr lang="tr-TR"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IEEE, 2019. </a:t>
                      </a:r>
                    </a:p>
                  </a:txBody>
                  <a:tcPr marT="36000" marB="36000"/>
                </a:tc>
                <a:extLst>
                  <a:ext uri="{0D108BD9-81ED-4DB2-BD59-A6C34878D82A}">
                    <a16:rowId xmlns:a16="http://schemas.microsoft.com/office/drawing/2014/main" val="3800977753"/>
                  </a:ext>
                </a:extLst>
              </a:tr>
              <a:tr h="207373">
                <a:tc>
                  <a:txBody>
                    <a:bodyPr/>
                    <a:lstStyle/>
                    <a:p>
                      <a:r>
                        <a:rPr lang="tr-TR" sz="1200" b="1" dirty="0" smtClean="0">
                          <a:latin typeface="Times New Roman" panose="02020603050405020304" pitchFamily="18" charset="0"/>
                          <a:cs typeface="Times New Roman" panose="02020603050405020304" pitchFamily="18" charset="0"/>
                        </a:rPr>
                        <a:t>28</a:t>
                      </a:r>
                      <a:endParaRPr lang="en-US" sz="1200" b="1" dirty="0">
                        <a:latin typeface="Times New Roman" panose="02020603050405020304" pitchFamily="18" charset="0"/>
                        <a:cs typeface="Times New Roman" panose="02020603050405020304" pitchFamily="18" charset="0"/>
                      </a:endParaRPr>
                    </a:p>
                  </a:txBody>
                  <a:tcPr/>
                </a:tc>
                <a:tc>
                  <a:txBody>
                    <a:bodyPr/>
                    <a:lstStyle/>
                    <a:p>
                      <a:r>
                        <a:rPr lang="en-US" sz="11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Eghan</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Ellis E., et al. "API trustworthiness: an ontological approach for software library adoption." Software Quality Journal</a:t>
                      </a:r>
                      <a:r>
                        <a:rPr lang="tr-TR"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a:t>
                      </a:r>
                      <a:r>
                        <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2019</a:t>
                      </a:r>
                      <a:r>
                        <a:rPr lang="tr-TR"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t>
                      </a:r>
                      <a:endParaRPr lang="en-US" sz="11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endParaRPr>
                    </a:p>
                  </a:txBody>
                  <a:tcPr marT="36000" marB="36000"/>
                </a:tc>
                <a:extLst>
                  <a:ext uri="{0D108BD9-81ED-4DB2-BD59-A6C34878D82A}">
                    <a16:rowId xmlns:a16="http://schemas.microsoft.com/office/drawing/2014/main" val="3272657301"/>
                  </a:ext>
                </a:extLst>
              </a:tr>
            </a:tbl>
          </a:graphicData>
        </a:graphic>
      </p:graphicFrame>
    </p:spTree>
    <p:extLst>
      <p:ext uri="{BB962C8B-B14F-4D97-AF65-F5344CB8AC3E}">
        <p14:creationId xmlns:p14="http://schemas.microsoft.com/office/powerpoint/2010/main" val="19217706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631053"/>
          </a:xfrm>
        </p:spPr>
        <p:txBody>
          <a:bodyPr>
            <a:normAutofit fontScale="90000"/>
          </a:bodyPr>
          <a:lstStyle/>
          <a:p>
            <a:r>
              <a:rPr lang="en-US" b="1" dirty="0" smtClean="0">
                <a:solidFill>
                  <a:schemeClr val="accent3">
                    <a:lumMod val="75000"/>
                  </a:schemeClr>
                </a:solidFill>
                <a:latin typeface="Times New Roman" panose="02020603050405020304" pitchFamily="18" charset="0"/>
                <a:cs typeface="Times New Roman" panose="02020603050405020304" pitchFamily="18" charset="0"/>
              </a:rPr>
              <a:t>References</a:t>
            </a:r>
            <a:endParaRPr lang="en-US"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57200" y="920931"/>
            <a:ext cx="8229600" cy="5715000"/>
          </a:xfrm>
        </p:spPr>
        <p:txBody>
          <a:bodyPr>
            <a:noAutofit/>
          </a:bodyPr>
          <a:lstStyle/>
          <a:p>
            <a:pPr lvl="0" algn="just">
              <a:buFont typeface="+mj-lt"/>
              <a:buAutoNum type="arabicPeriod"/>
            </a:pPr>
            <a:r>
              <a:rPr lang="en-US" sz="1400" dirty="0" smtClean="0">
                <a:latin typeface="Times New Roman" panose="02020603050405020304" pitchFamily="18" charset="0"/>
                <a:cs typeface="Times New Roman" panose="02020603050405020304" pitchFamily="18" charset="0"/>
              </a:rPr>
              <a:t>IEEE Std. 610.12: Standard Glossary of Software Engineering Terminology. The Institute of Electrical and Electronics Engineers, New York, NY, USA, 1990. </a:t>
            </a:r>
          </a:p>
          <a:p>
            <a:pPr lvl="0" algn="just">
              <a:buFont typeface="+mj-lt"/>
              <a:buAutoNum type="arabicPeriod"/>
            </a:pPr>
            <a:r>
              <a:rPr lang="en-US" sz="1400" dirty="0" smtClean="0">
                <a:latin typeface="Times New Roman" panose="02020603050405020304" pitchFamily="18" charset="0"/>
                <a:cs typeface="Times New Roman" panose="02020603050405020304" pitchFamily="18" charset="0"/>
              </a:rPr>
              <a:t>ISO. ISO/IEC 14598-1: Software product evaluation - Part 1: General overview. International Organization for Standardization, Geneva, Switzerland, 1999. </a:t>
            </a:r>
          </a:p>
          <a:p>
            <a:pPr lvl="0" algn="just">
              <a:buFont typeface="+mj-lt"/>
              <a:buAutoNum type="arabicPeriod"/>
            </a:pPr>
            <a:r>
              <a:rPr lang="en-US" sz="1400" dirty="0" smtClean="0">
                <a:latin typeface="Times New Roman" panose="02020603050405020304" pitchFamily="18" charset="0"/>
                <a:cs typeface="Times New Roman" panose="02020603050405020304" pitchFamily="18" charset="0"/>
              </a:rPr>
              <a:t>Al-</a:t>
            </a:r>
            <a:r>
              <a:rPr lang="en-US" sz="1400" dirty="0" err="1" smtClean="0">
                <a:latin typeface="Times New Roman" panose="02020603050405020304" pitchFamily="18" charset="0"/>
                <a:cs typeface="Times New Roman" panose="02020603050405020304" pitchFamily="18" charset="0"/>
              </a:rPr>
              <a:t>Qutaish</a:t>
            </a:r>
            <a:r>
              <a:rPr lang="en-US" sz="1400" dirty="0" smtClean="0">
                <a:latin typeface="Times New Roman" panose="02020603050405020304" pitchFamily="18" charset="0"/>
                <a:cs typeface="Times New Roman" panose="02020603050405020304" pitchFamily="18" charset="0"/>
              </a:rPr>
              <a:t>, R. E.: Quality models in software engineering literature: an analytical and com-</a:t>
            </a:r>
            <a:r>
              <a:rPr lang="en-US" sz="1400" dirty="0" err="1" smtClean="0">
                <a:latin typeface="Times New Roman" panose="02020603050405020304" pitchFamily="18" charset="0"/>
                <a:cs typeface="Times New Roman" panose="02020603050405020304" pitchFamily="18" charset="0"/>
              </a:rPr>
              <a:t>parative</a:t>
            </a:r>
            <a:r>
              <a:rPr lang="en-US" sz="1400" dirty="0" smtClean="0">
                <a:latin typeface="Times New Roman" panose="02020603050405020304" pitchFamily="18" charset="0"/>
                <a:cs typeface="Times New Roman" panose="02020603050405020304" pitchFamily="18" charset="0"/>
              </a:rPr>
              <a:t> study. In: Journal of American Science. 6(3): 166-75, 2010. </a:t>
            </a:r>
          </a:p>
          <a:p>
            <a:pPr lvl="0" algn="just">
              <a:buFont typeface="+mj-lt"/>
              <a:buAutoNum type="arabicPeriod"/>
            </a:pPr>
            <a:r>
              <a:rPr lang="en-US" sz="1400" dirty="0" smtClean="0">
                <a:latin typeface="Times New Roman" panose="02020603050405020304" pitchFamily="18" charset="0"/>
                <a:cs typeface="Times New Roman" panose="02020603050405020304" pitchFamily="18" charset="0"/>
              </a:rPr>
              <a:t>Boehm, B. W., Brown, J. R., </a:t>
            </a:r>
            <a:r>
              <a:rPr lang="en-US" sz="1400" dirty="0" err="1" smtClean="0">
                <a:latin typeface="Times New Roman" panose="02020603050405020304" pitchFamily="18" charset="0"/>
                <a:cs typeface="Times New Roman" panose="02020603050405020304" pitchFamily="18" charset="0"/>
              </a:rPr>
              <a:t>Lipow</a:t>
            </a:r>
            <a:r>
              <a:rPr lang="en-US" sz="1400" dirty="0" smtClean="0">
                <a:latin typeface="Times New Roman" panose="02020603050405020304" pitchFamily="18" charset="0"/>
                <a:cs typeface="Times New Roman" panose="02020603050405020304" pitchFamily="18" charset="0"/>
              </a:rPr>
              <a:t>, M.: Quantitative evaluation of software quality. In: Pro-</a:t>
            </a:r>
            <a:r>
              <a:rPr lang="en-US" sz="1400" dirty="0" err="1" smtClean="0">
                <a:latin typeface="Times New Roman" panose="02020603050405020304" pitchFamily="18" charset="0"/>
                <a:cs typeface="Times New Roman" panose="02020603050405020304" pitchFamily="18" charset="0"/>
              </a:rPr>
              <a:t>ceedings</a:t>
            </a:r>
            <a:r>
              <a:rPr lang="en-US" sz="1400" dirty="0" smtClean="0">
                <a:latin typeface="Times New Roman" panose="02020603050405020304" pitchFamily="18" charset="0"/>
                <a:cs typeface="Times New Roman" panose="02020603050405020304" pitchFamily="18" charset="0"/>
              </a:rPr>
              <a:t> of the 2nd </a:t>
            </a:r>
            <a:r>
              <a:rPr lang="en-US" sz="1400" dirty="0" err="1" smtClean="0">
                <a:latin typeface="Times New Roman" panose="02020603050405020304" pitchFamily="18" charset="0"/>
                <a:cs typeface="Times New Roman" panose="02020603050405020304" pitchFamily="18" charset="0"/>
              </a:rPr>
              <a:t>Int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Conf</a:t>
            </a:r>
            <a:r>
              <a:rPr lang="en-US" sz="1400" dirty="0" smtClean="0">
                <a:latin typeface="Times New Roman" panose="02020603050405020304" pitchFamily="18" charset="0"/>
                <a:cs typeface="Times New Roman" panose="02020603050405020304" pitchFamily="18" charset="0"/>
              </a:rPr>
              <a:t> on Software </a:t>
            </a:r>
            <a:r>
              <a:rPr lang="en-US" sz="1400" dirty="0" err="1" smtClean="0">
                <a:latin typeface="Times New Roman" panose="02020603050405020304" pitchFamily="18" charset="0"/>
                <a:cs typeface="Times New Roman" panose="02020603050405020304" pitchFamily="18" charset="0"/>
              </a:rPr>
              <a:t>Eng</a:t>
            </a:r>
            <a:r>
              <a:rPr lang="en-US" sz="1400" dirty="0" smtClean="0">
                <a:latin typeface="Times New Roman" panose="02020603050405020304" pitchFamily="18" charset="0"/>
                <a:cs typeface="Times New Roman" panose="02020603050405020304" pitchFamily="18" charset="0"/>
              </a:rPr>
              <a:t>, Oct 13, pp. 592-605, IEEE, 1976. </a:t>
            </a:r>
          </a:p>
          <a:p>
            <a:pPr lvl="0" algn="just">
              <a:buFont typeface="+mj-lt"/>
              <a:buAutoNum type="arabicPeriod"/>
            </a:pPr>
            <a:r>
              <a:rPr lang="en-US" sz="1400" dirty="0" smtClean="0">
                <a:latin typeface="Times New Roman" panose="02020603050405020304" pitchFamily="18" charset="0"/>
                <a:cs typeface="Times New Roman" panose="02020603050405020304" pitchFamily="18" charset="0"/>
              </a:rPr>
              <a:t>McCall, J.A., Richards, P. K., Walters, G.F.: Factors in Software Quality. Volume I. Concepts and Definitions of Software Quality, Fort Belvoir, VA: Defense Tech Info Center, 1977. </a:t>
            </a:r>
          </a:p>
          <a:p>
            <a:pPr lvl="0" algn="just">
              <a:buFont typeface="+mj-lt"/>
              <a:buAutoNum type="arabicPeriod"/>
            </a:pPr>
            <a:r>
              <a:rPr lang="en-US" sz="1400" dirty="0" smtClean="0">
                <a:latin typeface="Times New Roman" panose="02020603050405020304" pitchFamily="18" charset="0"/>
                <a:cs typeface="Times New Roman" panose="02020603050405020304" pitchFamily="18" charset="0"/>
              </a:rPr>
              <a:t>ISO/IEC TR 9126, Software engineering–Product quality – Part 1,2,3. 2002-03-15. </a:t>
            </a:r>
          </a:p>
          <a:p>
            <a:pPr lvl="0" algn="just">
              <a:buFont typeface="+mj-lt"/>
              <a:buAutoNum type="arabicPeriod"/>
            </a:pPr>
            <a:r>
              <a:rPr lang="en-US" sz="1400" dirty="0" smtClean="0">
                <a:latin typeface="Times New Roman" panose="02020603050405020304" pitchFamily="18" charset="0"/>
                <a:cs typeface="Times New Roman" panose="02020603050405020304" pitchFamily="18" charset="0"/>
              </a:rPr>
              <a:t>ISO 25000: Systems and Software Engineering—Systems and Software Quality Require-</a:t>
            </a:r>
            <a:r>
              <a:rPr lang="en-US" sz="1400" dirty="0" err="1" smtClean="0">
                <a:latin typeface="Times New Roman" panose="02020603050405020304" pitchFamily="18" charset="0"/>
                <a:cs typeface="Times New Roman" panose="02020603050405020304" pitchFamily="18" charset="0"/>
              </a:rPr>
              <a:t>ments</a:t>
            </a:r>
            <a:r>
              <a:rPr lang="en-US" sz="1400" dirty="0" smtClean="0">
                <a:latin typeface="Times New Roman" panose="02020603050405020304" pitchFamily="18" charset="0"/>
                <a:cs typeface="Times New Roman" panose="02020603050405020304" pitchFamily="18" charset="0"/>
              </a:rPr>
              <a:t> and Evaluation (</a:t>
            </a:r>
            <a:r>
              <a:rPr lang="en-US" sz="1400" dirty="0" err="1" smtClean="0">
                <a:latin typeface="Times New Roman" panose="02020603050405020304" pitchFamily="18" charset="0"/>
                <a:cs typeface="Times New Roman" panose="02020603050405020304" pitchFamily="18" charset="0"/>
              </a:rPr>
              <a:t>SQuaRE</a:t>
            </a:r>
            <a:r>
              <a:rPr lang="en-US" sz="1400" dirty="0" smtClean="0">
                <a:latin typeface="Times New Roman" panose="02020603050405020304" pitchFamily="18" charset="0"/>
                <a:cs typeface="Times New Roman" panose="02020603050405020304" pitchFamily="18" charset="0"/>
              </a:rPr>
              <a:t>) series of standards–Quality Management Division, 2014. </a:t>
            </a:r>
          </a:p>
          <a:p>
            <a:pPr lvl="0" algn="just">
              <a:buFont typeface="+mj-lt"/>
              <a:buAutoNum type="arabicPeriod"/>
            </a:pPr>
            <a:r>
              <a:rPr lang="en-US" sz="1400" dirty="0" err="1" smtClean="0">
                <a:latin typeface="Times New Roman" panose="02020603050405020304" pitchFamily="18" charset="0"/>
                <a:cs typeface="Times New Roman" panose="02020603050405020304" pitchFamily="18" charset="0"/>
              </a:rPr>
              <a:t>Thapar</a:t>
            </a:r>
            <a:r>
              <a:rPr lang="en-US" sz="1400" dirty="0" smtClean="0">
                <a:latin typeface="Times New Roman" panose="02020603050405020304" pitchFamily="18" charset="0"/>
                <a:cs typeface="Times New Roman" panose="02020603050405020304" pitchFamily="18" charset="0"/>
              </a:rPr>
              <a:t>, S. S, Singh, P., Rani, S.: Challenges to development of standard software quality model. International Journal of Computer Applications. 49(10), 2012. </a:t>
            </a:r>
          </a:p>
          <a:p>
            <a:pPr lvl="0" algn="just">
              <a:buFont typeface="+mj-lt"/>
              <a:buAutoNum type="arabicPeriod"/>
            </a:pPr>
            <a:r>
              <a:rPr lang="en-US" sz="1400" dirty="0" err="1" smtClean="0">
                <a:latin typeface="Times New Roman" panose="02020603050405020304" pitchFamily="18" charset="0"/>
                <a:cs typeface="Times New Roman" panose="02020603050405020304" pitchFamily="18" charset="0"/>
              </a:rPr>
              <a:t>Khammal</a:t>
            </a:r>
            <a:r>
              <a:rPr lang="en-US" sz="1400" dirty="0" smtClean="0">
                <a:latin typeface="Times New Roman" panose="02020603050405020304" pitchFamily="18" charset="0"/>
                <a:cs typeface="Times New Roman" panose="02020603050405020304" pitchFamily="18" charset="0"/>
              </a:rPr>
              <a:t>, A., </a:t>
            </a:r>
            <a:r>
              <a:rPr lang="en-US" sz="1400" dirty="0" err="1" smtClean="0">
                <a:latin typeface="Times New Roman" panose="02020603050405020304" pitchFamily="18" charset="0"/>
                <a:cs typeface="Times New Roman" panose="02020603050405020304" pitchFamily="18" charset="0"/>
              </a:rPr>
              <a:t>Boukouchi</a:t>
            </a:r>
            <a:r>
              <a:rPr lang="en-US" sz="1400" dirty="0" smtClean="0">
                <a:latin typeface="Times New Roman" panose="02020603050405020304" pitchFamily="18" charset="0"/>
                <a:cs typeface="Times New Roman" panose="02020603050405020304" pitchFamily="18" charset="0"/>
              </a:rPr>
              <a:t>, Y., </a:t>
            </a:r>
            <a:r>
              <a:rPr lang="en-US" sz="1400" dirty="0" err="1" smtClean="0">
                <a:latin typeface="Times New Roman" panose="02020603050405020304" pitchFamily="18" charset="0"/>
                <a:cs typeface="Times New Roman" panose="02020603050405020304" pitchFamily="18" charset="0"/>
              </a:rPr>
              <a:t>Hanine</a:t>
            </a:r>
            <a:r>
              <a:rPr lang="en-US" sz="1400" dirty="0" smtClean="0">
                <a:latin typeface="Times New Roman" panose="02020603050405020304" pitchFamily="18" charset="0"/>
                <a:cs typeface="Times New Roman" panose="02020603050405020304" pitchFamily="18" charset="0"/>
              </a:rPr>
              <a:t>, M., </a:t>
            </a:r>
            <a:r>
              <a:rPr lang="en-US" sz="1400" dirty="0" err="1" smtClean="0">
                <a:latin typeface="Times New Roman" panose="02020603050405020304" pitchFamily="18" charset="0"/>
                <a:cs typeface="Times New Roman" panose="02020603050405020304" pitchFamily="18" charset="0"/>
              </a:rPr>
              <a:t>Marzak</a:t>
            </a:r>
            <a:r>
              <a:rPr lang="en-US" sz="1400" dirty="0" smtClean="0">
                <a:latin typeface="Times New Roman" panose="02020603050405020304" pitchFamily="18" charset="0"/>
                <a:cs typeface="Times New Roman" panose="02020603050405020304" pitchFamily="18" charset="0"/>
              </a:rPr>
              <a:t>, A.: General Meta-model of Software Quality. In: (IJCSIT) International Journal of Computer Science and Information </a:t>
            </a:r>
            <a:r>
              <a:rPr lang="en-US" sz="1400" dirty="0" err="1" smtClean="0">
                <a:latin typeface="Times New Roman" panose="02020603050405020304" pitchFamily="18" charset="0"/>
                <a:cs typeface="Times New Roman" panose="02020603050405020304" pitchFamily="18" charset="0"/>
              </a:rPr>
              <a:t>Technolo-gies</a:t>
            </a:r>
            <a:r>
              <a:rPr lang="en-US" sz="1400" dirty="0" smtClean="0">
                <a:latin typeface="Times New Roman" panose="02020603050405020304" pitchFamily="18" charset="0"/>
                <a:cs typeface="Times New Roman" panose="02020603050405020304" pitchFamily="18" charset="0"/>
              </a:rPr>
              <a:t>, Vol. 7 (4), pp. 1728-1734, 2016. </a:t>
            </a:r>
          </a:p>
          <a:p>
            <a:pPr lvl="0" algn="just">
              <a:buFont typeface="+mj-lt"/>
              <a:buAutoNum type="arabicPeriod"/>
            </a:pPr>
            <a:r>
              <a:rPr lang="en-US" sz="1400" dirty="0" smtClean="0">
                <a:latin typeface="Times New Roman" panose="02020603050405020304" pitchFamily="18" charset="0"/>
                <a:cs typeface="Times New Roman" panose="02020603050405020304" pitchFamily="18" charset="0"/>
              </a:rPr>
              <a:t>Wagner, S., Lochmann, K., Heinemann, L., </a:t>
            </a:r>
            <a:r>
              <a:rPr lang="en-US" sz="1400" dirty="0" err="1" smtClean="0">
                <a:latin typeface="Times New Roman" panose="02020603050405020304" pitchFamily="18" charset="0"/>
                <a:cs typeface="Times New Roman" panose="02020603050405020304" pitchFamily="18" charset="0"/>
              </a:rPr>
              <a:t>Kläs</a:t>
            </a:r>
            <a:r>
              <a:rPr lang="en-US" sz="1400" dirty="0" smtClean="0">
                <a:latin typeface="Times New Roman" panose="02020603050405020304" pitchFamily="18" charset="0"/>
                <a:cs typeface="Times New Roman" panose="02020603050405020304" pitchFamily="18" charset="0"/>
              </a:rPr>
              <a:t>, M., </a:t>
            </a:r>
            <a:r>
              <a:rPr lang="en-US" sz="1400" dirty="0" err="1" smtClean="0">
                <a:latin typeface="Times New Roman" panose="02020603050405020304" pitchFamily="18" charset="0"/>
                <a:cs typeface="Times New Roman" panose="02020603050405020304" pitchFamily="18" charset="0"/>
              </a:rPr>
              <a:t>Trendowicz</a:t>
            </a:r>
            <a:r>
              <a:rPr lang="en-US" sz="1400" dirty="0" smtClean="0">
                <a:latin typeface="Times New Roman" panose="02020603050405020304" pitchFamily="18" charset="0"/>
                <a:cs typeface="Times New Roman" panose="02020603050405020304" pitchFamily="18" charset="0"/>
              </a:rPr>
              <a:t>, A., </a:t>
            </a:r>
            <a:r>
              <a:rPr lang="en-US" sz="1400" dirty="0" err="1" smtClean="0">
                <a:latin typeface="Times New Roman" panose="02020603050405020304" pitchFamily="18" charset="0"/>
                <a:cs typeface="Times New Roman" panose="02020603050405020304" pitchFamily="18" charset="0"/>
              </a:rPr>
              <a:t>Plösch</a:t>
            </a:r>
            <a:r>
              <a:rPr lang="en-US" sz="1400" dirty="0" smtClean="0">
                <a:latin typeface="Times New Roman" panose="02020603050405020304" pitchFamily="18" charset="0"/>
                <a:cs typeface="Times New Roman" panose="02020603050405020304" pitchFamily="18" charset="0"/>
              </a:rPr>
              <a:t>, R., </a:t>
            </a:r>
            <a:r>
              <a:rPr lang="en-US" sz="1400" dirty="0" err="1" smtClean="0">
                <a:latin typeface="Times New Roman" panose="02020603050405020304" pitchFamily="18" charset="0"/>
                <a:cs typeface="Times New Roman" panose="02020603050405020304" pitchFamily="18" charset="0"/>
              </a:rPr>
              <a:t>Seidi</a:t>
            </a:r>
            <a:r>
              <a:rPr lang="en-US" sz="1400" dirty="0" smtClean="0">
                <a:latin typeface="Times New Roman" panose="02020603050405020304" pitchFamily="18" charset="0"/>
                <a:cs typeface="Times New Roman" panose="02020603050405020304" pitchFamily="18" charset="0"/>
              </a:rPr>
              <a:t>, A., </a:t>
            </a:r>
            <a:r>
              <a:rPr lang="en-US" sz="1400" dirty="0" err="1" smtClean="0">
                <a:latin typeface="Times New Roman" panose="02020603050405020304" pitchFamily="18" charset="0"/>
                <a:cs typeface="Times New Roman" panose="02020603050405020304" pitchFamily="18" charset="0"/>
              </a:rPr>
              <a:t>Goeb</a:t>
            </a:r>
            <a:r>
              <a:rPr lang="en-US" sz="1400" dirty="0" smtClean="0">
                <a:latin typeface="Times New Roman" panose="02020603050405020304" pitchFamily="18" charset="0"/>
                <a:cs typeface="Times New Roman" panose="02020603050405020304" pitchFamily="18" charset="0"/>
              </a:rPr>
              <a:t>, A., </a:t>
            </a:r>
            <a:r>
              <a:rPr lang="en-US" sz="1400" dirty="0" err="1" smtClean="0">
                <a:latin typeface="Times New Roman" panose="02020603050405020304" pitchFamily="18" charset="0"/>
                <a:cs typeface="Times New Roman" panose="02020603050405020304" pitchFamily="18" charset="0"/>
              </a:rPr>
              <a:t>Streit</a:t>
            </a:r>
            <a:r>
              <a:rPr lang="en-US" sz="1400" dirty="0" smtClean="0">
                <a:latin typeface="Times New Roman" panose="02020603050405020304" pitchFamily="18" charset="0"/>
                <a:cs typeface="Times New Roman" panose="02020603050405020304" pitchFamily="18" charset="0"/>
              </a:rPr>
              <a:t>, J.: The </a:t>
            </a:r>
            <a:r>
              <a:rPr lang="en-US" sz="1400" dirty="0" err="1" smtClean="0">
                <a:latin typeface="Times New Roman" panose="02020603050405020304" pitchFamily="18" charset="0"/>
                <a:cs typeface="Times New Roman" panose="02020603050405020304" pitchFamily="18" charset="0"/>
              </a:rPr>
              <a:t>quamoco</a:t>
            </a:r>
            <a:r>
              <a:rPr lang="en-US" sz="1400" dirty="0" smtClean="0">
                <a:latin typeface="Times New Roman" panose="02020603050405020304" pitchFamily="18" charset="0"/>
                <a:cs typeface="Times New Roman" panose="02020603050405020304" pitchFamily="18" charset="0"/>
              </a:rPr>
              <a:t> product quality modelling and assessment approach. In: 34th International Conference on Software Engineering, pp. 1133-1142, IEEE, 2012. </a:t>
            </a:r>
            <a:endParaRPr lang="tr-TR" sz="1400" dirty="0" smtClean="0">
              <a:latin typeface="Times New Roman" panose="02020603050405020304" pitchFamily="18" charset="0"/>
              <a:cs typeface="Times New Roman" panose="02020603050405020304" pitchFamily="18" charset="0"/>
            </a:endParaRPr>
          </a:p>
          <a:p>
            <a:pPr algn="just">
              <a:buFont typeface="+mj-lt"/>
              <a:buAutoNum type="arabicPeriod"/>
            </a:pPr>
            <a:r>
              <a:rPr lang="en-US" sz="1400" dirty="0" err="1">
                <a:latin typeface="Times New Roman" panose="02020603050405020304" pitchFamily="18" charset="0"/>
                <a:cs typeface="Times New Roman" panose="02020603050405020304" pitchFamily="18" charset="0"/>
              </a:rPr>
              <a:t>Deissenboeck</a:t>
            </a:r>
            <a:r>
              <a:rPr lang="en-US" sz="1400" dirty="0">
                <a:latin typeface="Times New Roman" panose="02020603050405020304" pitchFamily="18" charset="0"/>
                <a:cs typeface="Times New Roman" panose="02020603050405020304" pitchFamily="18" charset="0"/>
              </a:rPr>
              <a:t>, F., Heinemann, L., </a:t>
            </a:r>
            <a:r>
              <a:rPr lang="en-US" sz="1400" dirty="0" err="1">
                <a:latin typeface="Times New Roman" panose="02020603050405020304" pitchFamily="18" charset="0"/>
                <a:cs typeface="Times New Roman" panose="02020603050405020304" pitchFamily="18" charset="0"/>
              </a:rPr>
              <a:t>Herrmannsdoerfer</a:t>
            </a:r>
            <a:r>
              <a:rPr lang="en-US" sz="1400" dirty="0">
                <a:latin typeface="Times New Roman" panose="02020603050405020304" pitchFamily="18" charset="0"/>
                <a:cs typeface="Times New Roman" panose="02020603050405020304" pitchFamily="18" charset="0"/>
              </a:rPr>
              <a:t>, M., Lochmann, K., Wagner, S.: The </a:t>
            </a:r>
            <a:r>
              <a:rPr lang="en-US" sz="1400" dirty="0" err="1">
                <a:latin typeface="Times New Roman" panose="02020603050405020304" pitchFamily="18" charset="0"/>
                <a:cs typeface="Times New Roman" panose="02020603050405020304" pitchFamily="18" charset="0"/>
              </a:rPr>
              <a:t>quamoco</a:t>
            </a:r>
            <a:r>
              <a:rPr lang="en-US" sz="1400" dirty="0">
                <a:latin typeface="Times New Roman" panose="02020603050405020304" pitchFamily="18" charset="0"/>
                <a:cs typeface="Times New Roman" panose="02020603050405020304" pitchFamily="18" charset="0"/>
              </a:rPr>
              <a:t> tool chain for quality modeling and assessment. In: 33rd International Conference on Software Engineering (ICSE), May 21, pp. 1007-1009, IEEE, 2011. </a:t>
            </a:r>
            <a:endParaRPr lang="tr-TR" sz="900" dirty="0"/>
          </a:p>
          <a:p>
            <a:pPr lvl="0" algn="just">
              <a:buFont typeface="+mj-lt"/>
              <a:buAutoNum type="arabicPeriod"/>
            </a:pPr>
            <a:endParaRPr lang="en-US" sz="1400" dirty="0" smtClean="0">
              <a:latin typeface="Times New Roman" panose="02020603050405020304" pitchFamily="18" charset="0"/>
              <a:cs typeface="Times New Roman" panose="02020603050405020304" pitchFamily="18" charset="0"/>
            </a:endParaRPr>
          </a:p>
          <a:p>
            <a:pPr algn="just"/>
            <a:endParaRPr lang="en-US" sz="900" dirty="0"/>
          </a:p>
        </p:txBody>
      </p:sp>
    </p:spTree>
    <p:extLst>
      <p:ext uri="{BB962C8B-B14F-4D97-AF65-F5344CB8AC3E}">
        <p14:creationId xmlns:p14="http://schemas.microsoft.com/office/powerpoint/2010/main" val="5604415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631053"/>
          </a:xfrm>
        </p:spPr>
        <p:txBody>
          <a:bodyPr>
            <a:normAutofit fontScale="90000"/>
          </a:bodyPr>
          <a:lstStyle/>
          <a:p>
            <a:r>
              <a:rPr lang="en-US" b="1" dirty="0" smtClean="0">
                <a:solidFill>
                  <a:schemeClr val="accent3">
                    <a:lumMod val="75000"/>
                  </a:schemeClr>
                </a:solidFill>
                <a:latin typeface="Times New Roman" panose="02020603050405020304" pitchFamily="18" charset="0"/>
                <a:cs typeface="Times New Roman" panose="02020603050405020304" pitchFamily="18" charset="0"/>
              </a:rPr>
              <a:t>References</a:t>
            </a:r>
            <a:endParaRPr lang="en-US"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57200" y="920930"/>
            <a:ext cx="8229600" cy="5540829"/>
          </a:xfrm>
        </p:spPr>
        <p:txBody>
          <a:bodyPr>
            <a:noAutofit/>
          </a:bodyPr>
          <a:lstStyle/>
          <a:p>
            <a:pPr lvl="0" algn="just">
              <a:buFont typeface="+mj-lt"/>
              <a:buAutoNum type="arabicPeriod" startAt="12"/>
            </a:pPr>
            <a:r>
              <a:rPr lang="en-US" sz="1400" dirty="0" err="1" smtClean="0">
                <a:latin typeface="Times New Roman" panose="02020603050405020304" pitchFamily="18" charset="0"/>
                <a:cs typeface="Times New Roman" panose="02020603050405020304" pitchFamily="18" charset="0"/>
              </a:rPr>
              <a:t>Boukouchi</a:t>
            </a:r>
            <a:r>
              <a:rPr lang="en-US" sz="1400" dirty="0">
                <a:latin typeface="Times New Roman" panose="02020603050405020304" pitchFamily="18" charset="0"/>
                <a:cs typeface="Times New Roman" panose="02020603050405020304" pitchFamily="18" charset="0"/>
              </a:rPr>
              <a:t>, Y., </a:t>
            </a:r>
            <a:r>
              <a:rPr lang="en-US" sz="1400" dirty="0" err="1">
                <a:latin typeface="Times New Roman" panose="02020603050405020304" pitchFamily="18" charset="0"/>
                <a:cs typeface="Times New Roman" panose="02020603050405020304" pitchFamily="18" charset="0"/>
              </a:rPr>
              <a:t>Khamal</a:t>
            </a:r>
            <a:r>
              <a:rPr lang="en-US" sz="1400" dirty="0">
                <a:latin typeface="Times New Roman" panose="02020603050405020304" pitchFamily="18" charset="0"/>
                <a:cs typeface="Times New Roman" panose="02020603050405020304" pitchFamily="18" charset="0"/>
              </a:rPr>
              <a:t>, A., </a:t>
            </a:r>
            <a:r>
              <a:rPr lang="en-US" sz="1400" dirty="0" err="1">
                <a:latin typeface="Times New Roman" panose="02020603050405020304" pitchFamily="18" charset="0"/>
                <a:cs typeface="Times New Roman" panose="02020603050405020304" pitchFamily="18" charset="0"/>
              </a:rPr>
              <a:t>Marzak</a:t>
            </a:r>
            <a:r>
              <a:rPr lang="en-US" sz="1400" dirty="0">
                <a:latin typeface="Times New Roman" panose="02020603050405020304" pitchFamily="18" charset="0"/>
                <a:cs typeface="Times New Roman" panose="02020603050405020304" pitchFamily="18" charset="0"/>
              </a:rPr>
              <a:t>, A., </a:t>
            </a:r>
            <a:r>
              <a:rPr lang="en-US" sz="1400" dirty="0" err="1">
                <a:latin typeface="Times New Roman" panose="02020603050405020304" pitchFamily="18" charset="0"/>
                <a:cs typeface="Times New Roman" panose="02020603050405020304" pitchFamily="18" charset="0"/>
              </a:rPr>
              <a:t>Moutachaouik</a:t>
            </a:r>
            <a:r>
              <a:rPr lang="en-US" sz="1400" dirty="0">
                <a:latin typeface="Times New Roman" panose="02020603050405020304" pitchFamily="18" charset="0"/>
                <a:cs typeface="Times New Roman" panose="02020603050405020304" pitchFamily="18" charset="0"/>
              </a:rPr>
              <a:t>, H. A.: </a:t>
            </a:r>
            <a:r>
              <a:rPr lang="en-US" sz="1400" dirty="0" err="1">
                <a:latin typeface="Times New Roman" panose="02020603050405020304" pitchFamily="18" charset="0"/>
                <a:cs typeface="Times New Roman" panose="02020603050405020304" pitchFamily="18" charset="0"/>
              </a:rPr>
              <a:t>MetaModel</a:t>
            </a:r>
            <a:r>
              <a:rPr lang="en-US" sz="1400" dirty="0">
                <a:latin typeface="Times New Roman" panose="02020603050405020304" pitchFamily="18" charset="0"/>
                <a:cs typeface="Times New Roman" panose="02020603050405020304" pitchFamily="18" charset="0"/>
              </a:rPr>
              <a:t> for Quality Soft-ware Based on the MDA Approach. In: International Journal of Computer Science and </a:t>
            </a:r>
            <a:r>
              <a:rPr lang="en-US" sz="1400" dirty="0" err="1">
                <a:latin typeface="Times New Roman" panose="02020603050405020304" pitchFamily="18" charset="0"/>
                <a:cs typeface="Times New Roman" panose="02020603050405020304" pitchFamily="18" charset="0"/>
              </a:rPr>
              <a:t>Infor-mation</a:t>
            </a:r>
            <a:r>
              <a:rPr lang="en-US" sz="1400" dirty="0">
                <a:latin typeface="Times New Roman" panose="02020603050405020304" pitchFamily="18" charset="0"/>
                <a:cs typeface="Times New Roman" panose="02020603050405020304" pitchFamily="18" charset="0"/>
              </a:rPr>
              <a:t> Technologies, Vol. 5 (3), pp. 4390-4393, 2014.</a:t>
            </a:r>
          </a:p>
          <a:p>
            <a:pPr lvl="0" algn="just">
              <a:buFont typeface="+mj-lt"/>
              <a:buAutoNum type="arabicPeriod" startAt="12"/>
            </a:pPr>
            <a:r>
              <a:rPr lang="en-US" sz="1400" dirty="0">
                <a:latin typeface="Times New Roman" panose="02020603050405020304" pitchFamily="18" charset="0"/>
                <a:cs typeface="Times New Roman" panose="02020603050405020304" pitchFamily="18" charset="0"/>
              </a:rPr>
              <a:t>EBSE (2007) Guidelines for performing Systematic Literature Reviews in Software Engineering, Version 2.3, EBSE-2007-01</a:t>
            </a:r>
            <a:r>
              <a:rPr lang="en-US" sz="1400" dirty="0" smtClean="0">
                <a:latin typeface="Times New Roman" panose="02020603050405020304" pitchFamily="18" charset="0"/>
                <a:cs typeface="Times New Roman" panose="02020603050405020304" pitchFamily="18" charset="0"/>
              </a:rPr>
              <a:t>.</a:t>
            </a:r>
            <a:endParaRPr lang="tr-TR" sz="1400" dirty="0" smtClean="0">
              <a:latin typeface="Times New Roman" panose="02020603050405020304" pitchFamily="18" charset="0"/>
              <a:cs typeface="Times New Roman" panose="02020603050405020304" pitchFamily="18" charset="0"/>
            </a:endParaRPr>
          </a:p>
          <a:p>
            <a:pPr algn="just">
              <a:buFont typeface="+mj-lt"/>
              <a:buAutoNum type="arabicPeriod" startAt="12"/>
            </a:pPr>
            <a:r>
              <a:rPr lang="en-US" sz="1400" dirty="0" err="1">
                <a:latin typeface="Times New Roman" panose="02020603050405020304" pitchFamily="18" charset="0"/>
                <a:cs typeface="Times New Roman" panose="02020603050405020304" pitchFamily="18" charset="0"/>
              </a:rPr>
              <a:t>Nistala</a:t>
            </a:r>
            <a:r>
              <a:rPr lang="en-US" sz="1400" dirty="0">
                <a:latin typeface="Times New Roman" panose="02020603050405020304" pitchFamily="18" charset="0"/>
                <a:cs typeface="Times New Roman" panose="02020603050405020304" pitchFamily="18" charset="0"/>
              </a:rPr>
              <a:t>, P., </a:t>
            </a:r>
            <a:r>
              <a:rPr lang="en-US" sz="1400" dirty="0" err="1">
                <a:latin typeface="Times New Roman" panose="02020603050405020304" pitchFamily="18" charset="0"/>
                <a:cs typeface="Times New Roman" panose="02020603050405020304" pitchFamily="18" charset="0"/>
              </a:rPr>
              <a:t>Nori</a:t>
            </a:r>
            <a:r>
              <a:rPr lang="en-US" sz="1400" dirty="0">
                <a:latin typeface="Times New Roman" panose="02020603050405020304" pitchFamily="18" charset="0"/>
                <a:cs typeface="Times New Roman" panose="02020603050405020304" pitchFamily="18" charset="0"/>
              </a:rPr>
              <a:t>, K. V., Reddy, R.: Software quality models: A systematic mapping study. In: IEEE/ACM International Conference on Software and System Processes (ICSSP), (pp. 125-134), IEEE, May 25( 2019</a:t>
            </a:r>
            <a:r>
              <a:rPr lang="en-US" sz="1400" dirty="0" smtClean="0">
                <a:latin typeface="Times New Roman" panose="02020603050405020304" pitchFamily="18" charset="0"/>
                <a:cs typeface="Times New Roman" panose="02020603050405020304" pitchFamily="18" charset="0"/>
              </a:rPr>
              <a:t>)</a:t>
            </a:r>
            <a:endParaRPr lang="tr-TR" sz="1400" dirty="0" smtClean="0">
              <a:latin typeface="Times New Roman" panose="02020603050405020304" pitchFamily="18" charset="0"/>
              <a:cs typeface="Times New Roman" panose="02020603050405020304" pitchFamily="18" charset="0"/>
            </a:endParaRPr>
          </a:p>
          <a:p>
            <a:pPr algn="just">
              <a:buFont typeface="+mj-lt"/>
              <a:buAutoNum type="arabicPeriod" startAt="12"/>
            </a:pPr>
            <a:r>
              <a:rPr lang="en-US" sz="1400" dirty="0" err="1">
                <a:latin typeface="Times New Roman" panose="02020603050405020304" pitchFamily="18" charset="0"/>
                <a:cs typeface="Times New Roman" panose="02020603050405020304" pitchFamily="18" charset="0"/>
              </a:rPr>
              <a:t>Tomar</a:t>
            </a:r>
            <a:r>
              <a:rPr lang="en-US" sz="1400" dirty="0">
                <a:latin typeface="Times New Roman" panose="02020603050405020304" pitchFamily="18" charset="0"/>
                <a:cs typeface="Times New Roman" panose="02020603050405020304" pitchFamily="18" charset="0"/>
              </a:rPr>
              <a:t>, A. B., </a:t>
            </a:r>
            <a:r>
              <a:rPr lang="en-US" sz="1400" dirty="0" err="1">
                <a:latin typeface="Times New Roman" panose="02020603050405020304" pitchFamily="18" charset="0"/>
                <a:cs typeface="Times New Roman" panose="02020603050405020304" pitchFamily="18" charset="0"/>
              </a:rPr>
              <a:t>Thakare</a:t>
            </a:r>
            <a:r>
              <a:rPr lang="en-US" sz="1400" dirty="0">
                <a:latin typeface="Times New Roman" panose="02020603050405020304" pitchFamily="18" charset="0"/>
                <a:cs typeface="Times New Roman" panose="02020603050405020304" pitchFamily="18" charset="0"/>
              </a:rPr>
              <a:t>, V. M.: A Systematic Study Of Software Quality Models, In: International Journal of Software Engineering &amp; Applications, vol. 2, no. 4, pp. 61–70, Oct. (2011</a:t>
            </a:r>
            <a:r>
              <a:rPr lang="en-US" sz="1400" dirty="0" smtClean="0">
                <a:latin typeface="Times New Roman" panose="02020603050405020304" pitchFamily="18" charset="0"/>
                <a:cs typeface="Times New Roman" panose="02020603050405020304" pitchFamily="18" charset="0"/>
              </a:rPr>
              <a:t>).</a:t>
            </a:r>
            <a:endParaRPr lang="tr-TR" sz="1400" dirty="0" smtClean="0">
              <a:latin typeface="Times New Roman" panose="02020603050405020304" pitchFamily="18" charset="0"/>
              <a:cs typeface="Times New Roman" panose="02020603050405020304" pitchFamily="18" charset="0"/>
            </a:endParaRPr>
          </a:p>
          <a:p>
            <a:pPr lvl="0" algn="just">
              <a:buFont typeface="+mj-lt"/>
              <a:buAutoNum type="arabicPeriod" startAt="12"/>
            </a:pPr>
            <a:r>
              <a:rPr lang="en-US" sz="1400" dirty="0">
                <a:latin typeface="Times New Roman" panose="02020603050405020304" pitchFamily="18" charset="0"/>
                <a:cs typeface="Times New Roman" panose="02020603050405020304" pitchFamily="18" charset="0"/>
              </a:rPr>
              <a:t>Yan, M., Xia, X., Zhang, X., Xu, L., Yang, D. A.: Systematic mapping study of quality assessment models for software products. In: International Conference on Software Analysis, Testing and Evolution (SATE), (pp. 63-71), IEEE, Nov 3 (2017</a:t>
            </a:r>
            <a:r>
              <a:rPr lang="en-US" sz="1400" dirty="0" smtClean="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a:p>
            <a:pPr lvl="0" algn="just">
              <a:buFont typeface="+mj-lt"/>
              <a:buAutoNum type="arabicPeriod" startAt="12"/>
            </a:pPr>
            <a:r>
              <a:rPr lang="en-US" sz="1400" dirty="0" err="1">
                <a:latin typeface="Times New Roman" panose="02020603050405020304" pitchFamily="18" charset="0"/>
                <a:cs typeface="Times New Roman" panose="02020603050405020304" pitchFamily="18" charset="0"/>
              </a:rPr>
              <a:t>Côté</a:t>
            </a:r>
            <a:r>
              <a:rPr lang="en-US" sz="1400" dirty="0">
                <a:latin typeface="Times New Roman" panose="02020603050405020304" pitchFamily="18" charset="0"/>
                <a:cs typeface="Times New Roman" panose="02020603050405020304" pitchFamily="18" charset="0"/>
              </a:rPr>
              <a:t>, M.A., </a:t>
            </a:r>
            <a:r>
              <a:rPr lang="en-US" sz="1400" dirty="0" err="1">
                <a:latin typeface="Times New Roman" panose="02020603050405020304" pitchFamily="18" charset="0"/>
                <a:cs typeface="Times New Roman" panose="02020603050405020304" pitchFamily="18" charset="0"/>
              </a:rPr>
              <a:t>Suryn</a:t>
            </a:r>
            <a:r>
              <a:rPr lang="en-US" sz="1400" dirty="0">
                <a:latin typeface="Times New Roman" panose="02020603050405020304" pitchFamily="18" charset="0"/>
                <a:cs typeface="Times New Roman" panose="02020603050405020304" pitchFamily="18" charset="0"/>
              </a:rPr>
              <a:t>, W., </a:t>
            </a:r>
            <a:r>
              <a:rPr lang="en-US" sz="1400" dirty="0" err="1">
                <a:latin typeface="Times New Roman" panose="02020603050405020304" pitchFamily="18" charset="0"/>
                <a:cs typeface="Times New Roman" panose="02020603050405020304" pitchFamily="18" charset="0"/>
              </a:rPr>
              <a:t>Georgiadou</a:t>
            </a:r>
            <a:r>
              <a:rPr lang="en-US" sz="1400" dirty="0">
                <a:latin typeface="Times New Roman" panose="02020603050405020304" pitchFamily="18" charset="0"/>
                <a:cs typeface="Times New Roman" panose="02020603050405020304" pitchFamily="18" charset="0"/>
              </a:rPr>
              <a:t>, E.: In search for a widely applicable and accepted software quality model for software quality engineering, In: Software Quality Journal, vol. 15, no. 4, pp. 401–416, Nov. (2007</a:t>
            </a:r>
            <a:r>
              <a:rPr lang="en-US" sz="1400" dirty="0" smtClean="0">
                <a:latin typeface="Times New Roman" panose="02020603050405020304" pitchFamily="18" charset="0"/>
                <a:cs typeface="Times New Roman" panose="02020603050405020304" pitchFamily="18" charset="0"/>
              </a:rPr>
              <a:t>).</a:t>
            </a:r>
            <a:endParaRPr lang="tr-TR" sz="1400" dirty="0" smtClean="0">
              <a:latin typeface="Times New Roman" panose="02020603050405020304" pitchFamily="18" charset="0"/>
              <a:cs typeface="Times New Roman" panose="02020603050405020304" pitchFamily="18" charset="0"/>
            </a:endParaRPr>
          </a:p>
          <a:p>
            <a:pPr algn="just">
              <a:buFont typeface="+mj-lt"/>
              <a:buAutoNum type="arabicPeriod" startAt="12"/>
            </a:pPr>
            <a:r>
              <a:rPr lang="en-US" sz="1400" dirty="0">
                <a:latin typeface="Times New Roman" panose="02020603050405020304" pitchFamily="18" charset="0"/>
                <a:cs typeface="Times New Roman" panose="02020603050405020304" pitchFamily="18" charset="0"/>
              </a:rPr>
              <a:t>Miguel, J. P., Mauricio, D., Rodríguez, G.: A Review of Software Quality Models for the Evaluation of Software Products, In:  International Journal of Software Engineering &amp; Applications, vol. 5, no. 6, pp. 31– 53, Nov. (2014</a:t>
            </a:r>
            <a:r>
              <a:rPr lang="en-US" sz="1400" dirty="0" smtClean="0">
                <a:latin typeface="Times New Roman" panose="02020603050405020304" pitchFamily="18" charset="0"/>
                <a:cs typeface="Times New Roman" panose="02020603050405020304" pitchFamily="18" charset="0"/>
              </a:rPr>
              <a:t>).</a:t>
            </a:r>
            <a:endParaRPr lang="tr-TR" sz="1400" dirty="0" smtClean="0">
              <a:latin typeface="Times New Roman" panose="02020603050405020304" pitchFamily="18" charset="0"/>
              <a:cs typeface="Times New Roman" panose="02020603050405020304" pitchFamily="18" charset="0"/>
            </a:endParaRPr>
          </a:p>
          <a:p>
            <a:pPr lvl="0" algn="just">
              <a:buFont typeface="+mj-lt"/>
              <a:buAutoNum type="arabicPeriod" startAt="12"/>
            </a:pPr>
            <a:r>
              <a:rPr lang="en-US" sz="1400" dirty="0">
                <a:latin typeface="Times New Roman" panose="02020603050405020304" pitchFamily="18" charset="0"/>
                <a:cs typeface="Times New Roman" panose="02020603050405020304" pitchFamily="18" charset="0"/>
              </a:rPr>
              <a:t>Webster J, Watson R. T.: Analyzing the past to prepare for the future: writing a literature review. MIS Q 26: xiii—xxiii, (2002</a:t>
            </a:r>
            <a:r>
              <a:rPr lang="en-US" sz="1400" dirty="0" smtClean="0">
                <a:latin typeface="Times New Roman" panose="02020603050405020304" pitchFamily="18" charset="0"/>
                <a:cs typeface="Times New Roman" panose="02020603050405020304" pitchFamily="18" charset="0"/>
              </a:rPr>
              <a:t>).</a:t>
            </a:r>
            <a:endParaRPr lang="tr-TR" sz="1400" dirty="0" smtClean="0">
              <a:latin typeface="Times New Roman" panose="02020603050405020304" pitchFamily="18" charset="0"/>
              <a:cs typeface="Times New Roman" panose="02020603050405020304" pitchFamily="18" charset="0"/>
            </a:endParaRPr>
          </a:p>
          <a:p>
            <a:pPr algn="just">
              <a:buFont typeface="+mj-lt"/>
              <a:buAutoNum type="arabicPeriod" startAt="12"/>
            </a:pPr>
            <a:r>
              <a:rPr lang="en-US" sz="1400" dirty="0" err="1">
                <a:latin typeface="Times New Roman" panose="02020603050405020304" pitchFamily="18" charset="0"/>
                <a:cs typeface="Times New Roman" panose="02020603050405020304" pitchFamily="18" charset="0"/>
              </a:rPr>
              <a:t>Cachero</a:t>
            </a:r>
            <a:r>
              <a:rPr lang="en-US" sz="1400" dirty="0">
                <a:latin typeface="Times New Roman" panose="02020603050405020304" pitchFamily="18" charset="0"/>
                <a:cs typeface="Times New Roman" panose="02020603050405020304" pitchFamily="18" charset="0"/>
              </a:rPr>
              <a:t>, C., </a:t>
            </a:r>
            <a:r>
              <a:rPr lang="en-US" sz="1400" dirty="0" err="1">
                <a:latin typeface="Times New Roman" panose="02020603050405020304" pitchFamily="18" charset="0"/>
                <a:cs typeface="Times New Roman" panose="02020603050405020304" pitchFamily="18" charset="0"/>
              </a:rPr>
              <a:t>Calero</a:t>
            </a:r>
            <a:r>
              <a:rPr lang="en-US" sz="1400" dirty="0">
                <a:latin typeface="Times New Roman" panose="02020603050405020304" pitchFamily="18" charset="0"/>
                <a:cs typeface="Times New Roman" panose="02020603050405020304" pitchFamily="18" charset="0"/>
              </a:rPr>
              <a:t>, C., </a:t>
            </a:r>
            <a:r>
              <a:rPr lang="en-US" sz="1400" dirty="0" err="1">
                <a:latin typeface="Times New Roman" panose="02020603050405020304" pitchFamily="18" charset="0"/>
                <a:cs typeface="Times New Roman" panose="02020603050405020304" pitchFamily="18" charset="0"/>
              </a:rPr>
              <a:t>Poels</a:t>
            </a:r>
            <a:r>
              <a:rPr lang="en-US" sz="1400" dirty="0">
                <a:latin typeface="Times New Roman" panose="02020603050405020304" pitchFamily="18" charset="0"/>
                <a:cs typeface="Times New Roman" panose="02020603050405020304" pitchFamily="18" charset="0"/>
              </a:rPr>
              <a:t>, G.: Metamodeling the quality of the web development process’ intermediate artifacts, In: International Conference on Web Engineering, (pp. 74-89). Springer, Berlin, Heidelberg, Jul 16 (2007).</a:t>
            </a:r>
          </a:p>
          <a:p>
            <a:pPr lvl="0" algn="just">
              <a:buFont typeface="+mj-lt"/>
              <a:buAutoNum type="arabicPeriod" startAt="12"/>
            </a:pPr>
            <a:endParaRPr lang="en-US" sz="1400" dirty="0">
              <a:latin typeface="Times New Roman" panose="02020603050405020304" pitchFamily="18" charset="0"/>
              <a:cs typeface="Times New Roman" panose="02020603050405020304" pitchFamily="18" charset="0"/>
            </a:endParaRPr>
          </a:p>
          <a:p>
            <a:pPr algn="just">
              <a:buFont typeface="+mj-lt"/>
              <a:buAutoNum type="arabicPeriod" startAt="12"/>
            </a:pPr>
            <a:endParaRPr lang="en-US" sz="1400" dirty="0">
              <a:latin typeface="Times New Roman" panose="02020603050405020304" pitchFamily="18" charset="0"/>
              <a:cs typeface="Times New Roman" panose="02020603050405020304" pitchFamily="18" charset="0"/>
            </a:endParaRPr>
          </a:p>
          <a:p>
            <a:pPr lvl="0" algn="just">
              <a:buFont typeface="+mj-lt"/>
              <a:buAutoNum type="arabicPeriod" startAt="12"/>
            </a:pPr>
            <a:endParaRPr lang="en-US" sz="1400" dirty="0">
              <a:latin typeface="Times New Roman" panose="02020603050405020304" pitchFamily="18" charset="0"/>
              <a:cs typeface="Times New Roman" panose="02020603050405020304" pitchFamily="18" charset="0"/>
            </a:endParaRPr>
          </a:p>
          <a:p>
            <a:pPr algn="just">
              <a:buFont typeface="+mj-lt"/>
              <a:buAutoNum type="arabicPeriod" startAt="12"/>
            </a:pPr>
            <a:endParaRPr lang="en-US" sz="1400" dirty="0">
              <a:latin typeface="Times New Roman" panose="02020603050405020304" pitchFamily="18" charset="0"/>
              <a:cs typeface="Times New Roman" panose="02020603050405020304" pitchFamily="18" charset="0"/>
            </a:endParaRPr>
          </a:p>
          <a:p>
            <a:pPr lvl="0" algn="just">
              <a:buFont typeface="+mj-lt"/>
              <a:buAutoNum type="arabicPeriod" startAt="12"/>
            </a:pPr>
            <a:endParaRPr lang="en-US" sz="1400" dirty="0" smtClean="0">
              <a:latin typeface="Times New Roman" panose="02020603050405020304" pitchFamily="18" charset="0"/>
              <a:cs typeface="Times New Roman" panose="02020603050405020304" pitchFamily="18" charset="0"/>
            </a:endParaRPr>
          </a:p>
          <a:p>
            <a:pPr algn="just">
              <a:buFont typeface="+mj-lt"/>
              <a:buAutoNum type="arabicPeriod" startAt="12"/>
            </a:pPr>
            <a:endParaRPr lang="tr-T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9998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smtClean="0">
                <a:solidFill>
                  <a:schemeClr val="accent3">
                    <a:lumMod val="75000"/>
                  </a:schemeClr>
                </a:solidFill>
                <a:latin typeface="Times New Roman" panose="02020603050405020304" pitchFamily="18" charset="0"/>
                <a:cs typeface="Times New Roman" panose="02020603050405020304" pitchFamily="18" charset="0"/>
              </a:rPr>
              <a:t>Introduction</a:t>
            </a:r>
            <a:r>
              <a:rPr lang="tr-TR" sz="4000" b="1" dirty="0" smtClean="0">
                <a:solidFill>
                  <a:schemeClr val="accent3">
                    <a:lumMod val="75000"/>
                  </a:schemeClr>
                </a:solidFill>
                <a:latin typeface="Times New Roman" panose="02020603050405020304" pitchFamily="18" charset="0"/>
                <a:cs typeface="Times New Roman" panose="02020603050405020304" pitchFamily="18" charset="0"/>
              </a:rPr>
              <a:t/>
            </a:r>
            <a:br>
              <a:rPr lang="tr-TR" sz="4000" b="1" dirty="0" smtClean="0">
                <a:solidFill>
                  <a:schemeClr val="accent3">
                    <a:lumMod val="75000"/>
                  </a:schemeClr>
                </a:solidFill>
                <a:latin typeface="Times New Roman" panose="02020603050405020304" pitchFamily="18" charset="0"/>
                <a:cs typeface="Times New Roman" panose="02020603050405020304" pitchFamily="18" charset="0"/>
              </a:rPr>
            </a:br>
            <a:r>
              <a:rPr lang="tr-TR" sz="2700" b="1" dirty="0" smtClean="0">
                <a:solidFill>
                  <a:schemeClr val="accent3">
                    <a:lumMod val="75000"/>
                  </a:schemeClr>
                </a:solidFill>
                <a:latin typeface="Times New Roman" panose="02020603050405020304" pitchFamily="18" charset="0"/>
                <a:cs typeface="Times New Roman" panose="02020603050405020304" pitchFamily="18" charset="0"/>
              </a:rPr>
              <a:t>Software </a:t>
            </a:r>
            <a:r>
              <a:rPr lang="en-US" sz="2700" b="1" dirty="0" smtClean="0">
                <a:solidFill>
                  <a:schemeClr val="accent3">
                    <a:lumMod val="75000"/>
                  </a:schemeClr>
                </a:solidFill>
                <a:latin typeface="Times New Roman" panose="02020603050405020304" pitchFamily="18" charset="0"/>
                <a:cs typeface="Times New Roman" panose="02020603050405020304" pitchFamily="18" charset="0"/>
              </a:rPr>
              <a:t>Quality</a:t>
            </a:r>
            <a:endParaRPr lang="en-US" sz="3600"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400" dirty="0" smtClean="0">
                <a:latin typeface="Times New Roman" panose="02020603050405020304" pitchFamily="18" charset="0"/>
                <a:cs typeface="Times New Roman" panose="02020603050405020304" pitchFamily="18" charset="0"/>
              </a:rPr>
              <a:t>C</a:t>
            </a:r>
            <a:r>
              <a:rPr lang="en-US" sz="2400" dirty="0" err="1" smtClean="0">
                <a:latin typeface="Times New Roman" panose="02020603050405020304" pitchFamily="18" charset="0"/>
                <a:cs typeface="Times New Roman" panose="02020603050405020304" pitchFamily="18" charset="0"/>
              </a:rPr>
              <a:t>hallenging</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task </a:t>
            </a:r>
            <a:r>
              <a:rPr lang="en-US" sz="2400" dirty="0" smtClean="0">
                <a:latin typeface="Times New Roman" panose="02020603050405020304" pitchFamily="18" charset="0"/>
                <a:cs typeface="Times New Roman" panose="02020603050405020304" pitchFamily="18" charset="0"/>
              </a:rPr>
              <a:t>to</a:t>
            </a:r>
            <a:r>
              <a:rPr lang="tr-TR" sz="2400" dirty="0" smtClean="0">
                <a:latin typeface="Times New Roman" panose="02020603050405020304" pitchFamily="18" charset="0"/>
                <a:cs typeface="Times New Roman" panose="02020603050405020304" pitchFamily="18" charset="0"/>
              </a:rPr>
              <a:t> define software </a:t>
            </a:r>
            <a:r>
              <a:rPr lang="en-US" sz="2400" dirty="0" smtClean="0">
                <a:latin typeface="Times New Roman" panose="02020603050405020304" pitchFamily="18" charset="0"/>
                <a:cs typeface="Times New Roman" panose="02020603050405020304" pitchFamily="18" charset="0"/>
              </a:rPr>
              <a:t>quality</a:t>
            </a:r>
            <a:r>
              <a:rPr lang="tr-TR"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 the field of software engineering</a:t>
            </a:r>
            <a:r>
              <a:rPr lang="tr-TR" sz="2400" dirty="0" smtClean="0">
                <a:latin typeface="Times New Roman" panose="02020603050405020304" pitchFamily="18" charset="0"/>
                <a:cs typeface="Times New Roman" panose="02020603050405020304" pitchFamily="18" charset="0"/>
              </a:rPr>
              <a:t>.</a:t>
            </a:r>
          </a:p>
          <a:p>
            <a:pPr lvl="1" algn="just"/>
            <a:r>
              <a:rPr lang="en-US" sz="2000" dirty="0" smtClean="0">
                <a:latin typeface="Times New Roman" panose="02020603050405020304" pitchFamily="18" charset="0"/>
                <a:cs typeface="Times New Roman" panose="02020603050405020304" pitchFamily="18" charset="0"/>
              </a:rPr>
              <a:t>IEEE [</a:t>
            </a:r>
            <a:r>
              <a:rPr lang="tr-TR" sz="2000" dirty="0" smtClean="0">
                <a:latin typeface="Times New Roman" panose="02020603050405020304" pitchFamily="18" charset="0"/>
                <a:cs typeface="Times New Roman" panose="02020603050405020304" pitchFamily="18" charset="0"/>
              </a:rPr>
              <a:t>1</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defines it as “</a:t>
            </a:r>
            <a:r>
              <a:rPr lang="en-US" sz="2000" i="1" dirty="0">
                <a:latin typeface="Times New Roman" panose="02020603050405020304" pitchFamily="18" charset="0"/>
                <a:cs typeface="Times New Roman" panose="02020603050405020304" pitchFamily="18" charset="0"/>
              </a:rPr>
              <a:t>the degree to which a system, component, or process meets customer or user needs or expectations</a:t>
            </a:r>
            <a:r>
              <a:rPr lang="en-US" sz="2000" dirty="0">
                <a:latin typeface="Times New Roman" panose="02020603050405020304" pitchFamily="18" charset="0"/>
                <a:cs typeface="Times New Roman" panose="02020603050405020304" pitchFamily="18" charset="0"/>
              </a:rPr>
              <a:t>”. </a:t>
            </a:r>
            <a:endParaRPr lang="tr-TR" sz="2000" dirty="0" smtClean="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ISO </a:t>
            </a:r>
            <a:r>
              <a:rPr lang="en-US" sz="2000" dirty="0">
                <a:latin typeface="Times New Roman" panose="02020603050405020304" pitchFamily="18" charset="0"/>
                <a:cs typeface="Times New Roman" panose="02020603050405020304" pitchFamily="18" charset="0"/>
              </a:rPr>
              <a:t>9001 standard </a:t>
            </a:r>
            <a:r>
              <a:rPr lang="en-US" sz="2000" dirty="0" smtClean="0">
                <a:latin typeface="Times New Roman" panose="02020603050405020304" pitchFamily="18" charset="0"/>
                <a:cs typeface="Times New Roman" panose="02020603050405020304" pitchFamily="18" charset="0"/>
              </a:rPr>
              <a:t>[</a:t>
            </a:r>
            <a:r>
              <a:rPr lang="tr-TR" sz="2000" dirty="0" smtClean="0">
                <a:latin typeface="Times New Roman" panose="02020603050405020304" pitchFamily="18" charset="0"/>
                <a:cs typeface="Times New Roman" panose="02020603050405020304" pitchFamily="18" charset="0"/>
              </a:rPr>
              <a:t>2</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by contrast, defines it as “</a:t>
            </a:r>
            <a:r>
              <a:rPr lang="en-US" sz="2000" i="1" dirty="0">
                <a:latin typeface="Times New Roman" panose="02020603050405020304" pitchFamily="18" charset="0"/>
                <a:cs typeface="Times New Roman" panose="02020603050405020304" pitchFamily="18" charset="0"/>
              </a:rPr>
              <a:t>the totality of characteristics of an entity that bear on its ability to satisfy stated and implied need</a:t>
            </a:r>
            <a:r>
              <a:rPr lang="en-US" sz="2000" dirty="0">
                <a:latin typeface="Times New Roman" panose="02020603050405020304" pitchFamily="18" charset="0"/>
                <a:cs typeface="Times New Roman" panose="02020603050405020304" pitchFamily="18" charset="0"/>
              </a:rPr>
              <a:t>s”. </a:t>
            </a:r>
            <a:endParaRPr lang="tr-TR" sz="20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Poor </a:t>
            </a:r>
            <a:r>
              <a:rPr lang="en-US" sz="2400" dirty="0">
                <a:latin typeface="Times New Roman" panose="02020603050405020304" pitchFamily="18" charset="0"/>
                <a:cs typeface="Times New Roman" panose="02020603050405020304" pitchFamily="18" charset="0"/>
              </a:rPr>
              <a:t>quality of </a:t>
            </a:r>
            <a:r>
              <a:rPr lang="en-US" sz="2400" dirty="0" smtClean="0">
                <a:latin typeface="Times New Roman" panose="02020603050405020304" pitchFamily="18" charset="0"/>
                <a:cs typeface="Times New Roman" panose="02020603050405020304" pitchFamily="18" charset="0"/>
              </a:rPr>
              <a:t>software</a:t>
            </a:r>
            <a:r>
              <a:rPr lang="tr-TR"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lead </a:t>
            </a:r>
            <a:r>
              <a:rPr lang="en-US" sz="2400" dirty="0">
                <a:latin typeface="Times New Roman" panose="02020603050405020304" pitchFamily="18" charset="0"/>
                <a:cs typeface="Times New Roman" panose="02020603050405020304" pitchFamily="18" charset="0"/>
              </a:rPr>
              <a:t>to loss of human life, permanent </a:t>
            </a:r>
            <a:r>
              <a:rPr lang="en-US" sz="2400" dirty="0" smtClean="0">
                <a:latin typeface="Times New Roman" panose="02020603050405020304" pitchFamily="18" charset="0"/>
                <a:cs typeface="Times New Roman" panose="02020603050405020304" pitchFamily="18" charset="0"/>
              </a:rPr>
              <a:t>injury</a:t>
            </a:r>
            <a:r>
              <a:rPr lang="tr-TR" sz="2400" dirty="0" smtClean="0">
                <a:latin typeface="Times New Roman" panose="02020603050405020304" pitchFamily="18" charset="0"/>
                <a:cs typeface="Times New Roman" panose="02020603050405020304" pitchFamily="18" charset="0"/>
              </a:rPr>
              <a:t>, m</a:t>
            </a:r>
            <a:r>
              <a:rPr lang="en-US" sz="2400" dirty="0" err="1" smtClean="0">
                <a:latin typeface="Times New Roman" panose="02020603050405020304" pitchFamily="18" charset="0"/>
                <a:cs typeface="Times New Roman" panose="02020603050405020304" pitchFamily="18" charset="0"/>
              </a:rPr>
              <a:t>ission</a:t>
            </a:r>
            <a:r>
              <a:rPr lang="en-US" sz="2400" dirty="0" smtClean="0">
                <a:latin typeface="Times New Roman" panose="02020603050405020304" pitchFamily="18" charset="0"/>
                <a:cs typeface="Times New Roman" panose="02020603050405020304" pitchFamily="18" charset="0"/>
              </a:rPr>
              <a:t> failure</a:t>
            </a:r>
            <a:r>
              <a:rPr lang="tr-TR" sz="2400" dirty="0" smtClean="0">
                <a:latin typeface="Times New Roman" panose="02020603050405020304" pitchFamily="18" charset="0"/>
                <a:cs typeface="Times New Roman" panose="02020603050405020304" pitchFamily="18" charset="0"/>
              </a:rPr>
              <a:t>, d</a:t>
            </a:r>
            <a:r>
              <a:rPr lang="en-US" sz="2400" dirty="0" err="1" smtClean="0">
                <a:latin typeface="Times New Roman" panose="02020603050405020304" pitchFamily="18" charset="0"/>
                <a:cs typeface="Times New Roman" panose="02020603050405020304" pitchFamily="18" charset="0"/>
              </a:rPr>
              <a:t>issatisfaction</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of the </a:t>
            </a:r>
            <a:r>
              <a:rPr lang="en-US" sz="2400" dirty="0" smtClean="0">
                <a:latin typeface="Times New Roman" panose="02020603050405020304" pitchFamily="18" charset="0"/>
                <a:cs typeface="Times New Roman" panose="02020603050405020304" pitchFamily="18" charset="0"/>
              </a:rPr>
              <a:t>users</a:t>
            </a:r>
            <a:r>
              <a:rPr lang="tr-TR" sz="2400" dirty="0" smtClean="0">
                <a:latin typeface="Times New Roman" panose="02020603050405020304" pitchFamily="18" charset="0"/>
                <a:cs typeface="Times New Roman" panose="02020603050405020304" pitchFamily="18" charset="0"/>
              </a:rPr>
              <a:t>, i</a:t>
            </a:r>
            <a:r>
              <a:rPr lang="en-US" sz="2400" dirty="0" err="1" smtClean="0">
                <a:latin typeface="Times New Roman" panose="02020603050405020304" pitchFamily="18" charset="0"/>
                <a:cs typeface="Times New Roman" panose="02020603050405020304" pitchFamily="18" charset="0"/>
              </a:rPr>
              <a:t>ncrease</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 the cost of </a:t>
            </a:r>
            <a:r>
              <a:rPr lang="en-US" sz="2400" dirty="0" smtClean="0">
                <a:latin typeface="Times New Roman" panose="02020603050405020304" pitchFamily="18" charset="0"/>
                <a:cs typeface="Times New Roman" panose="02020603050405020304" pitchFamily="18" charset="0"/>
              </a:rPr>
              <a:t>maintenance</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and</a:t>
            </a:r>
            <a:r>
              <a:rPr lang="tr-TR" sz="2400" dirty="0" smtClean="0">
                <a:latin typeface="Times New Roman" panose="02020603050405020304" pitchFamily="18" charset="0"/>
                <a:cs typeface="Times New Roman" panose="02020603050405020304" pitchFamily="18" charset="0"/>
              </a:rPr>
              <a:t> f</a:t>
            </a:r>
            <a:r>
              <a:rPr lang="en-US" sz="2400" dirty="0" err="1" smtClean="0">
                <a:latin typeface="Times New Roman" panose="02020603050405020304" pitchFamily="18" charset="0"/>
                <a:cs typeface="Times New Roman" panose="02020603050405020304" pitchFamily="18" charset="0"/>
              </a:rPr>
              <a:t>inancial</a:t>
            </a:r>
            <a:r>
              <a:rPr lang="en-US" sz="2400" dirty="0" smtClean="0">
                <a:latin typeface="Times New Roman" panose="02020603050405020304" pitchFamily="18" charset="0"/>
                <a:cs typeface="Times New Roman" panose="02020603050405020304" pitchFamily="18" charset="0"/>
              </a:rPr>
              <a:t> loss</a:t>
            </a:r>
            <a:r>
              <a:rPr lang="tr-TR" sz="2400" dirty="0" smtClean="0">
                <a:latin typeface="Times New Roman" panose="02020603050405020304" pitchFamily="18" charset="0"/>
                <a:cs typeface="Times New Roman" panose="02020603050405020304" pitchFamily="18" charset="0"/>
              </a:rPr>
              <a:t> [3].</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28630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dirty="0"/>
          </a:p>
          <a:p>
            <a:pPr marL="0" indent="0" algn="ctr">
              <a:buNone/>
            </a:pPr>
            <a:r>
              <a:rPr lang="tr-TR" sz="4400" b="1" dirty="0" smtClean="0">
                <a:solidFill>
                  <a:schemeClr val="accent3">
                    <a:lumMod val="75000"/>
                  </a:schemeClr>
                </a:solidFill>
                <a:latin typeface="Times New Roman" panose="02020603050405020304" pitchFamily="18" charset="0"/>
                <a:ea typeface="+mj-ea"/>
                <a:cs typeface="Times New Roman" panose="02020603050405020304" pitchFamily="18" charset="0"/>
              </a:rPr>
              <a:t>THANK YOU</a:t>
            </a:r>
            <a:endParaRPr lang="tr-TR" sz="4400" b="1" dirty="0">
              <a:solidFill>
                <a:schemeClr val="accent3">
                  <a:lumMod val="75000"/>
                </a:schemeClr>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206299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selen makale\selen makale\selen uyms sunum\Soru isareti adam.jpg"/>
          <p:cNvPicPr>
            <a:picLocks noGrp="1" noChangeAspect="1" noChangeArrowheads="1"/>
          </p:cNvPicPr>
          <p:nvPr>
            <p:ph idx="1"/>
          </p:nvPr>
        </p:nvPicPr>
        <p:blipFill>
          <a:blip r:embed="rId2"/>
          <a:srcRect/>
          <a:stretch>
            <a:fillRect/>
          </a:stretch>
        </p:blipFill>
        <p:spPr bwMode="auto">
          <a:xfrm>
            <a:off x="2678046" y="1522042"/>
            <a:ext cx="3764199" cy="3753351"/>
          </a:xfrm>
          <a:prstGeom prst="rect">
            <a:avLst/>
          </a:prstGeom>
          <a:noFill/>
        </p:spPr>
      </p:pic>
    </p:spTree>
    <p:extLst>
      <p:ext uri="{BB962C8B-B14F-4D97-AF65-F5344CB8AC3E}">
        <p14:creationId xmlns:p14="http://schemas.microsoft.com/office/powerpoint/2010/main" val="1366821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a:solidFill>
                  <a:schemeClr val="accent3">
                    <a:lumMod val="75000"/>
                  </a:schemeClr>
                </a:solidFill>
                <a:latin typeface="Times New Roman" panose="02020603050405020304" pitchFamily="18" charset="0"/>
                <a:cs typeface="Times New Roman" panose="02020603050405020304" pitchFamily="18" charset="0"/>
              </a:rPr>
              <a:t>Introduction</a:t>
            </a:r>
            <a:r>
              <a:rPr lang="tr-TR" sz="4000" b="1" dirty="0">
                <a:solidFill>
                  <a:schemeClr val="accent3">
                    <a:lumMod val="75000"/>
                  </a:schemeClr>
                </a:solidFill>
                <a:latin typeface="Times New Roman" panose="02020603050405020304" pitchFamily="18" charset="0"/>
                <a:cs typeface="Times New Roman" panose="02020603050405020304" pitchFamily="18" charset="0"/>
              </a:rPr>
              <a:t/>
            </a:r>
            <a:br>
              <a:rPr lang="tr-TR" sz="4000" b="1" dirty="0">
                <a:solidFill>
                  <a:schemeClr val="accent3">
                    <a:lumMod val="75000"/>
                  </a:schemeClr>
                </a:solidFill>
                <a:latin typeface="Times New Roman" panose="02020603050405020304" pitchFamily="18" charset="0"/>
                <a:cs typeface="Times New Roman" panose="02020603050405020304" pitchFamily="18" charset="0"/>
              </a:rPr>
            </a:br>
            <a:r>
              <a:rPr lang="tr-TR" sz="2700" b="1" dirty="0" err="1" smtClean="0">
                <a:solidFill>
                  <a:schemeClr val="accent3">
                    <a:lumMod val="75000"/>
                  </a:schemeClr>
                </a:solidFill>
                <a:latin typeface="Times New Roman" panose="02020603050405020304" pitchFamily="18" charset="0"/>
                <a:cs typeface="Times New Roman" panose="02020603050405020304" pitchFamily="18" charset="0"/>
              </a:rPr>
              <a:t>Quality</a:t>
            </a:r>
            <a:r>
              <a:rPr lang="tr-TR" sz="2700" b="1" dirty="0" smtClean="0">
                <a:solidFill>
                  <a:schemeClr val="accent3">
                    <a:lumMod val="75000"/>
                  </a:schemeClr>
                </a:solidFill>
                <a:latin typeface="Times New Roman" panose="02020603050405020304" pitchFamily="18" charset="0"/>
                <a:cs typeface="Times New Roman" panose="02020603050405020304" pitchFamily="18" charset="0"/>
              </a:rPr>
              <a:t> </a:t>
            </a:r>
            <a:r>
              <a:rPr lang="tr-TR" sz="2700" b="1" dirty="0" err="1">
                <a:solidFill>
                  <a:schemeClr val="accent3">
                    <a:lumMod val="75000"/>
                  </a:schemeClr>
                </a:solidFill>
                <a:latin typeface="Times New Roman" panose="02020603050405020304" pitchFamily="18" charset="0"/>
                <a:cs typeface="Times New Roman" panose="02020603050405020304" pitchFamily="18" charset="0"/>
              </a:rPr>
              <a:t>Models</a:t>
            </a:r>
            <a:endParaRPr lang="en-US" sz="27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222068" y="1606731"/>
            <a:ext cx="8669383" cy="4585063"/>
          </a:xfrm>
        </p:spPr>
        <p:txBody>
          <a:bodyPr>
            <a:normAutofit fontScale="85000" lnSpcReduction="10000"/>
          </a:bodyPr>
          <a:lstStyle/>
          <a:p>
            <a:pPr algn="just"/>
            <a:r>
              <a:rPr lang="tr-TR" sz="2800" dirty="0" err="1" smtClean="0">
                <a:latin typeface="Times New Roman" panose="02020603050405020304" pitchFamily="18" charset="0"/>
                <a:cs typeface="Times New Roman" panose="02020603050405020304" pitchFamily="18" charset="0"/>
              </a:rPr>
              <a:t>Well-defined</a:t>
            </a:r>
            <a:r>
              <a:rPr lang="tr-TR" sz="2800" dirty="0" smtClean="0">
                <a:latin typeface="Times New Roman" panose="02020603050405020304" pitchFamily="18" charset="0"/>
                <a:cs typeface="Times New Roman" panose="02020603050405020304" pitchFamily="18" charset="0"/>
              </a:rPr>
              <a:t> </a:t>
            </a:r>
            <a:r>
              <a:rPr lang="tr-TR" sz="2800" dirty="0" err="1" smtClean="0">
                <a:latin typeface="Times New Roman" panose="02020603050405020304" pitchFamily="18" charset="0"/>
                <a:cs typeface="Times New Roman" panose="02020603050405020304" pitchFamily="18" charset="0"/>
              </a:rPr>
              <a:t>quality</a:t>
            </a:r>
            <a:r>
              <a:rPr lang="tr-TR" sz="2800" dirty="0" smtClean="0">
                <a:latin typeface="Times New Roman" panose="02020603050405020304" pitchFamily="18" charset="0"/>
                <a:cs typeface="Times New Roman" panose="02020603050405020304" pitchFamily="18" charset="0"/>
              </a:rPr>
              <a:t> </a:t>
            </a:r>
            <a:r>
              <a:rPr lang="tr-TR" sz="2800" dirty="0" err="1" smtClean="0">
                <a:latin typeface="Times New Roman" panose="02020603050405020304" pitchFamily="18" charset="0"/>
                <a:cs typeface="Times New Roman" panose="02020603050405020304" pitchFamily="18" charset="0"/>
              </a:rPr>
              <a:t>models</a:t>
            </a:r>
            <a:r>
              <a:rPr lang="tr-TR" sz="2800" dirty="0" smtClean="0">
                <a:latin typeface="Times New Roman" panose="02020603050405020304" pitchFamily="18" charset="0"/>
                <a:cs typeface="Times New Roman" panose="02020603050405020304" pitchFamily="18" charset="0"/>
              </a:rPr>
              <a:t> </a:t>
            </a:r>
          </a:p>
          <a:p>
            <a:pPr lvl="1" algn="just">
              <a:spcAft>
                <a:spcPts val="800"/>
              </a:spcAft>
            </a:pPr>
            <a:r>
              <a:rPr lang="tr-TR" sz="2400" dirty="0" err="1" smtClean="0">
                <a:latin typeface="Times New Roman" panose="02020603050405020304" pitchFamily="18" charset="0"/>
                <a:cs typeface="Times New Roman" panose="02020603050405020304" pitchFamily="18" charset="0"/>
              </a:rPr>
              <a:t>E.g</a:t>
            </a:r>
            <a:r>
              <a:rPr lang="tr-TR"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Boehm </a:t>
            </a:r>
            <a:r>
              <a:rPr lang="en-US" sz="2400"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4</a:t>
            </a:r>
            <a:r>
              <a:rPr lang="en-US" sz="2400"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McCall [</a:t>
            </a:r>
            <a:r>
              <a:rPr lang="tr-TR" sz="2400" dirty="0" smtClean="0">
                <a:latin typeface="Times New Roman" panose="02020603050405020304" pitchFamily="18" charset="0"/>
                <a:cs typeface="Times New Roman" panose="02020603050405020304" pitchFamily="18" charset="0"/>
              </a:rPr>
              <a:t>5</a:t>
            </a:r>
            <a:r>
              <a:rPr lang="en-US" sz="2400"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ISO </a:t>
            </a:r>
            <a:r>
              <a:rPr lang="en-US" sz="2400" dirty="0">
                <a:latin typeface="Times New Roman" panose="02020603050405020304" pitchFamily="18" charset="0"/>
                <a:cs typeface="Times New Roman" panose="02020603050405020304" pitchFamily="18" charset="0"/>
              </a:rPr>
              <a:t>9126 </a:t>
            </a:r>
            <a:r>
              <a:rPr lang="en-US" sz="2400"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6</a:t>
            </a:r>
            <a:r>
              <a:rPr lang="en-US" sz="2400"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ISO </a:t>
            </a:r>
            <a:r>
              <a:rPr lang="en-US" sz="2400" dirty="0">
                <a:latin typeface="Times New Roman" panose="02020603050405020304" pitchFamily="18" charset="0"/>
                <a:cs typeface="Times New Roman" panose="02020603050405020304" pitchFamily="18" charset="0"/>
              </a:rPr>
              <a:t>25000 </a:t>
            </a:r>
            <a:r>
              <a:rPr lang="en-US" sz="2400" dirty="0" err="1">
                <a:latin typeface="Times New Roman" panose="02020603050405020304" pitchFamily="18" charset="0"/>
                <a:cs typeface="Times New Roman" panose="02020603050405020304" pitchFamily="18" charset="0"/>
              </a:rPr>
              <a:t>SQuaRE</a:t>
            </a:r>
            <a:r>
              <a:rPr lang="en-US" sz="2400" dirty="0">
                <a:latin typeface="Times New Roman" panose="02020603050405020304" pitchFamily="18" charset="0"/>
                <a:cs typeface="Times New Roman" panose="02020603050405020304" pitchFamily="18" charset="0"/>
              </a:rPr>
              <a:t> series </a:t>
            </a:r>
            <a:r>
              <a:rPr lang="en-US" sz="2400"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7</a:t>
            </a:r>
            <a:r>
              <a:rPr lang="en-US"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a:p>
            <a:pPr algn="just"/>
            <a:r>
              <a:rPr lang="tr-TR" sz="2800" dirty="0" err="1" smtClean="0">
                <a:latin typeface="Times New Roman" panose="02020603050405020304" pitchFamily="18" charset="0"/>
                <a:cs typeface="Times New Roman" panose="02020603050405020304" pitchFamily="18" charset="0"/>
              </a:rPr>
              <a:t>Shortcoming</a:t>
            </a:r>
            <a:r>
              <a:rPr lang="tr-TR" sz="2800" dirty="0" smtClean="0">
                <a:latin typeface="Times New Roman" panose="02020603050405020304" pitchFamily="18" charset="0"/>
                <a:cs typeface="Times New Roman" panose="02020603050405020304" pitchFamily="18" charset="0"/>
              </a:rPr>
              <a:t> of </a:t>
            </a:r>
            <a:r>
              <a:rPr lang="tr-TR" sz="2800" dirty="0" err="1" smtClean="0">
                <a:latin typeface="Times New Roman" panose="02020603050405020304" pitchFamily="18" charset="0"/>
                <a:cs typeface="Times New Roman" panose="02020603050405020304" pitchFamily="18" charset="0"/>
              </a:rPr>
              <a:t>Quality</a:t>
            </a:r>
            <a:r>
              <a:rPr lang="tr-TR" sz="2800" dirty="0" smtClean="0">
                <a:latin typeface="Times New Roman" panose="02020603050405020304" pitchFamily="18" charset="0"/>
                <a:cs typeface="Times New Roman" panose="02020603050405020304" pitchFamily="18" charset="0"/>
              </a:rPr>
              <a:t> </a:t>
            </a:r>
            <a:r>
              <a:rPr lang="tr-TR" sz="2800" dirty="0" err="1" smtClean="0">
                <a:latin typeface="Times New Roman" panose="02020603050405020304" pitchFamily="18" charset="0"/>
                <a:cs typeface="Times New Roman" panose="02020603050405020304" pitchFamily="18" charset="0"/>
              </a:rPr>
              <a:t>Models</a:t>
            </a:r>
            <a:r>
              <a:rPr lang="tr-TR" sz="2800" dirty="0" smtClean="0">
                <a:latin typeface="Times New Roman" panose="02020603050405020304" pitchFamily="18" charset="0"/>
                <a:cs typeface="Times New Roman" panose="02020603050405020304" pitchFamily="18" charset="0"/>
              </a:rPr>
              <a:t>;</a:t>
            </a:r>
          </a:p>
          <a:p>
            <a:pPr lvl="1" algn="just"/>
            <a:r>
              <a:rPr lang="tr-TR" sz="2400" dirty="0" smtClean="0">
                <a:latin typeface="Times New Roman" panose="02020603050405020304" pitchFamily="18" charset="0"/>
                <a:cs typeface="Times New Roman" panose="02020603050405020304" pitchFamily="18" charset="0"/>
              </a:rPr>
              <a:t>D</a:t>
            </a:r>
            <a:r>
              <a:rPr lang="en-US" sz="2400" dirty="0" smtClean="0">
                <a:latin typeface="Times New Roman" panose="02020603050405020304" pitchFamily="18" charset="0"/>
                <a:cs typeface="Times New Roman" panose="02020603050405020304" pitchFamily="18" charset="0"/>
              </a:rPr>
              <a:t>o </a:t>
            </a:r>
            <a:r>
              <a:rPr lang="en-US" sz="2400" dirty="0">
                <a:latin typeface="Times New Roman" panose="02020603050405020304" pitchFamily="18" charset="0"/>
                <a:cs typeface="Times New Roman" panose="02020603050405020304" pitchFamily="18" charset="0"/>
              </a:rPr>
              <a:t>not cover the entire life cycle of software </a:t>
            </a:r>
            <a:r>
              <a:rPr lang="tr-TR" sz="2400" dirty="0" smtClean="0">
                <a:latin typeface="Times New Roman" panose="02020603050405020304" pitchFamily="18" charset="0"/>
                <a:cs typeface="Times New Roman" panose="02020603050405020304" pitchFamily="18" charset="0"/>
              </a:rPr>
              <a:t>[8][9][10]</a:t>
            </a:r>
          </a:p>
          <a:p>
            <a:pPr lvl="1" algn="just"/>
            <a:r>
              <a:rPr lang="tr-TR" sz="2400" dirty="0">
                <a:latin typeface="Times New Roman" panose="02020603050405020304" pitchFamily="18" charset="0"/>
                <a:cs typeface="Times New Roman" panose="02020603050405020304" pitchFamily="18" charset="0"/>
              </a:rPr>
              <a:t>D</a:t>
            </a:r>
            <a:r>
              <a:rPr lang="en-US" sz="2400" dirty="0" smtClean="0">
                <a:latin typeface="Times New Roman" panose="02020603050405020304" pitchFamily="18" charset="0"/>
                <a:cs typeface="Times New Roman" panose="02020603050405020304" pitchFamily="18" charset="0"/>
              </a:rPr>
              <a:t>o </a:t>
            </a:r>
            <a:r>
              <a:rPr lang="en-US" sz="2400" dirty="0">
                <a:latin typeface="Times New Roman" panose="02020603050405020304" pitchFamily="18" charset="0"/>
                <a:cs typeface="Times New Roman" panose="02020603050405020304" pitchFamily="18" charset="0"/>
              </a:rPr>
              <a:t>not have a clear vision to explain the correlation between metrics and criteria </a:t>
            </a:r>
            <a:r>
              <a:rPr lang="tr-TR" sz="2400" dirty="0" smtClean="0">
                <a:latin typeface="Times New Roman" panose="02020603050405020304" pitchFamily="18" charset="0"/>
                <a:cs typeface="Times New Roman" panose="02020603050405020304" pitchFamily="18" charset="0"/>
              </a:rPr>
              <a:t>[</a:t>
            </a:r>
            <a:r>
              <a:rPr lang="tr-TR" sz="2400" dirty="0">
                <a:latin typeface="Times New Roman" panose="02020603050405020304" pitchFamily="18" charset="0"/>
                <a:cs typeface="Times New Roman" panose="02020603050405020304" pitchFamily="18" charset="0"/>
              </a:rPr>
              <a:t>8][9][10</a:t>
            </a:r>
            <a:r>
              <a:rPr lang="tr-TR"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endParaRPr lang="tr-TR" sz="2400" dirty="0" smtClean="0">
              <a:latin typeface="Times New Roman" panose="02020603050405020304" pitchFamily="18" charset="0"/>
              <a:cs typeface="Times New Roman" panose="02020603050405020304" pitchFamily="18" charset="0"/>
            </a:endParaRPr>
          </a:p>
          <a:p>
            <a:pPr lvl="1" algn="just"/>
            <a:r>
              <a:rPr lang="tr-TR" sz="2400" dirty="0">
                <a:latin typeface="Times New Roman" panose="02020603050405020304" pitchFamily="18" charset="0"/>
                <a:cs typeface="Times New Roman" panose="02020603050405020304" pitchFamily="18" charset="0"/>
              </a:rPr>
              <a:t>C</a:t>
            </a:r>
            <a:r>
              <a:rPr lang="en-US" sz="2400" dirty="0" smtClean="0">
                <a:latin typeface="Times New Roman" panose="02020603050405020304" pitchFamily="18" charset="0"/>
                <a:cs typeface="Times New Roman" panose="02020603050405020304" pitchFamily="18" charset="0"/>
              </a:rPr>
              <a:t>over </a:t>
            </a:r>
            <a:r>
              <a:rPr lang="en-US" sz="2400" dirty="0">
                <a:latin typeface="Times New Roman" panose="02020603050405020304" pitchFamily="18" charset="0"/>
                <a:cs typeface="Times New Roman" panose="02020603050405020304" pitchFamily="18" charset="0"/>
              </a:rPr>
              <a:t>all aspects of software quality but metrics are not consistent with their own conceptual definitions </a:t>
            </a:r>
            <a:r>
              <a:rPr lang="tr-TR" sz="2400" dirty="0">
                <a:latin typeface="Times New Roman" panose="02020603050405020304" pitchFamily="18" charset="0"/>
                <a:cs typeface="Times New Roman" panose="02020603050405020304" pitchFamily="18" charset="0"/>
              </a:rPr>
              <a:t>[8][9][10</a:t>
            </a:r>
            <a:r>
              <a:rPr lang="tr-TR"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endParaRPr lang="tr-TR" sz="2400" dirty="0">
              <a:latin typeface="Times New Roman" panose="02020603050405020304" pitchFamily="18" charset="0"/>
              <a:cs typeface="Times New Roman" panose="02020603050405020304" pitchFamily="18" charset="0"/>
            </a:endParaRPr>
          </a:p>
          <a:p>
            <a:pPr lvl="1" algn="just"/>
            <a:r>
              <a:rPr lang="tr-TR" sz="2400" dirty="0" err="1" smtClean="0">
                <a:latin typeface="Times New Roman" panose="02020603050405020304" pitchFamily="18" charset="0"/>
                <a:cs typeface="Times New Roman" panose="02020603050405020304" pitchFamily="18" charset="0"/>
              </a:rPr>
              <a:t>They</a:t>
            </a:r>
            <a:r>
              <a:rPr lang="tr-TR"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are </a:t>
            </a:r>
            <a:r>
              <a:rPr lang="en-US" sz="2400" dirty="0">
                <a:latin typeface="Times New Roman" panose="02020603050405020304" pitchFamily="18" charset="0"/>
                <a:cs typeface="Times New Roman" panose="02020603050405020304" pitchFamily="18" charset="0"/>
              </a:rPr>
              <a:t>stated to provide either abstract quality attributes or concrete quality assessments. There are no models that seamlessly integrate both aspects </a:t>
            </a:r>
            <a:r>
              <a:rPr lang="tr-TR" sz="2400" dirty="0">
                <a:latin typeface="Times New Roman" panose="02020603050405020304" pitchFamily="18" charset="0"/>
                <a:cs typeface="Times New Roman" panose="02020603050405020304" pitchFamily="18" charset="0"/>
              </a:rPr>
              <a:t>[8][9][10</a:t>
            </a:r>
            <a:r>
              <a:rPr lang="tr-TR" sz="2400" dirty="0" smtClean="0">
                <a:latin typeface="Times New Roman" panose="02020603050405020304" pitchFamily="18" charset="0"/>
                <a:cs typeface="Times New Roman" panose="02020603050405020304" pitchFamily="18" charset="0"/>
              </a:rPr>
              <a:t>].</a:t>
            </a:r>
          </a:p>
          <a:p>
            <a:pPr lvl="1" algn="just"/>
            <a:r>
              <a:rPr lang="en-US" sz="2400" dirty="0">
                <a:latin typeface="Times New Roman" panose="02020603050405020304" pitchFamily="18" charset="0"/>
                <a:cs typeface="Times New Roman" panose="02020603050405020304" pitchFamily="18" charset="0"/>
              </a:rPr>
              <a:t>Combining these isolated models and heterogeneous results of code analysis tools to achieve a more complete picture of software quality becomes a main </a:t>
            </a:r>
            <a:r>
              <a:rPr lang="en-US" sz="2400" dirty="0" smtClean="0">
                <a:latin typeface="Times New Roman" panose="02020603050405020304" pitchFamily="18" charset="0"/>
                <a:cs typeface="Times New Roman" panose="02020603050405020304" pitchFamily="18" charset="0"/>
              </a:rPr>
              <a:t>challenge</a:t>
            </a:r>
            <a:r>
              <a:rPr lang="tr-TR" sz="2400" dirty="0" smtClean="0">
                <a:latin typeface="Times New Roman" panose="02020603050405020304" pitchFamily="18" charset="0"/>
                <a:cs typeface="Times New Roman" panose="02020603050405020304" pitchFamily="18" charset="0"/>
              </a:rPr>
              <a:t> [9][11].</a:t>
            </a:r>
            <a:r>
              <a:rPr lang="en-US" sz="2400" dirty="0" smtClean="0">
                <a:latin typeface="Times New Roman" panose="02020603050405020304" pitchFamily="18" charset="0"/>
                <a:cs typeface="Times New Roman" panose="02020603050405020304" pitchFamily="18" charset="0"/>
              </a:rPr>
              <a:t>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66786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a:solidFill>
                  <a:schemeClr val="accent3">
                    <a:lumMod val="75000"/>
                  </a:schemeClr>
                </a:solidFill>
                <a:latin typeface="Times New Roman" panose="02020603050405020304" pitchFamily="18" charset="0"/>
                <a:cs typeface="Times New Roman" panose="02020603050405020304" pitchFamily="18" charset="0"/>
              </a:rPr>
              <a:t>Introduction</a:t>
            </a:r>
            <a:r>
              <a:rPr lang="tr-TR" sz="4000" b="1" dirty="0">
                <a:solidFill>
                  <a:schemeClr val="accent3">
                    <a:lumMod val="75000"/>
                  </a:schemeClr>
                </a:solidFill>
                <a:latin typeface="Times New Roman" panose="02020603050405020304" pitchFamily="18" charset="0"/>
                <a:cs typeface="Times New Roman" panose="02020603050405020304" pitchFamily="18" charset="0"/>
              </a:rPr>
              <a:t/>
            </a:r>
            <a:br>
              <a:rPr lang="tr-TR" sz="4000" b="1" dirty="0">
                <a:solidFill>
                  <a:schemeClr val="accent3">
                    <a:lumMod val="75000"/>
                  </a:schemeClr>
                </a:solidFill>
                <a:latin typeface="Times New Roman" panose="02020603050405020304" pitchFamily="18" charset="0"/>
                <a:cs typeface="Times New Roman" panose="02020603050405020304" pitchFamily="18" charset="0"/>
              </a:rPr>
            </a:br>
            <a:r>
              <a:rPr lang="tr-TR" sz="2700" b="1" dirty="0">
                <a:solidFill>
                  <a:schemeClr val="accent3">
                    <a:lumMod val="75000"/>
                  </a:schemeClr>
                </a:solidFill>
                <a:latin typeface="Times New Roman" panose="02020603050405020304" pitchFamily="18" charset="0"/>
                <a:cs typeface="Times New Roman" panose="02020603050405020304" pitchFamily="18" charset="0"/>
              </a:rPr>
              <a:t>Meta-</a:t>
            </a:r>
            <a:r>
              <a:rPr lang="tr-TR" sz="2700" b="1" dirty="0" err="1" smtClean="0">
                <a:solidFill>
                  <a:schemeClr val="accent3">
                    <a:lumMod val="75000"/>
                  </a:schemeClr>
                </a:solidFill>
                <a:latin typeface="Times New Roman" panose="02020603050405020304" pitchFamily="18" charset="0"/>
                <a:cs typeface="Times New Roman" panose="02020603050405020304" pitchFamily="18" charset="0"/>
              </a:rPr>
              <a:t>models</a:t>
            </a:r>
            <a:endParaRPr lang="en-US" sz="27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en-US" sz="2200" dirty="0">
                <a:latin typeface="Times New Roman" panose="02020603050405020304" pitchFamily="18" charset="0"/>
                <a:cs typeface="Times New Roman" panose="02020603050405020304" pitchFamily="18" charset="0"/>
              </a:rPr>
              <a:t>Researchers have proposed meta-models based on existing quality </a:t>
            </a:r>
            <a:r>
              <a:rPr lang="en-US" sz="2200" dirty="0" smtClean="0">
                <a:latin typeface="Times New Roman" panose="02020603050405020304" pitchFamily="18" charset="0"/>
                <a:cs typeface="Times New Roman" panose="02020603050405020304" pitchFamily="18" charset="0"/>
              </a:rPr>
              <a:t>models</a:t>
            </a:r>
            <a:r>
              <a:rPr lang="tr-TR"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a:t>
            </a:r>
            <a:r>
              <a:rPr lang="tr-TR" sz="2200" dirty="0" smtClean="0">
                <a:latin typeface="Times New Roman" panose="02020603050405020304" pitchFamily="18" charset="0"/>
                <a:cs typeface="Times New Roman" panose="02020603050405020304" pitchFamily="18" charset="0"/>
              </a:rPr>
              <a:t>10</a:t>
            </a:r>
            <a:r>
              <a:rPr lang="en-US" sz="2200" dirty="0" smtClean="0">
                <a:latin typeface="Times New Roman" panose="02020603050405020304" pitchFamily="18" charset="0"/>
                <a:cs typeface="Times New Roman" panose="02020603050405020304" pitchFamily="18" charset="0"/>
              </a:rPr>
              <a:t>][</a:t>
            </a:r>
            <a:r>
              <a:rPr lang="tr-TR" sz="2200" dirty="0" smtClean="0">
                <a:latin typeface="Times New Roman" panose="02020603050405020304" pitchFamily="18" charset="0"/>
                <a:cs typeface="Times New Roman" panose="02020603050405020304" pitchFamily="18" charset="0"/>
              </a:rPr>
              <a:t>12</a:t>
            </a:r>
            <a:r>
              <a:rPr lang="en-US" sz="2200" dirty="0" smtClean="0">
                <a:latin typeface="Times New Roman" panose="02020603050405020304" pitchFamily="18" charset="0"/>
                <a:cs typeface="Times New Roman" panose="02020603050405020304" pitchFamily="18" charset="0"/>
              </a:rPr>
              <a:t>]. </a:t>
            </a:r>
            <a:endParaRPr lang="tr-TR" sz="2200" dirty="0" smtClean="0">
              <a:latin typeface="Times New Roman" panose="02020603050405020304" pitchFamily="18" charset="0"/>
              <a:cs typeface="Times New Roman" panose="02020603050405020304" pitchFamily="18" charset="0"/>
            </a:endParaRPr>
          </a:p>
          <a:p>
            <a:pPr algn="just"/>
            <a:endParaRPr lang="tr-TR" sz="2200" dirty="0">
              <a:latin typeface="Times New Roman" panose="02020603050405020304" pitchFamily="18" charset="0"/>
              <a:cs typeface="Times New Roman" panose="02020603050405020304" pitchFamily="18" charset="0"/>
            </a:endParaRPr>
          </a:p>
          <a:p>
            <a:pPr algn="just"/>
            <a:r>
              <a:rPr lang="tr-TR" sz="2200" dirty="0" smtClean="0">
                <a:latin typeface="Times New Roman" panose="02020603050405020304" pitchFamily="18" charset="0"/>
                <a:cs typeface="Times New Roman" panose="02020603050405020304" pitchFamily="18" charset="0"/>
              </a:rPr>
              <a:t>T</a:t>
            </a:r>
            <a:r>
              <a:rPr lang="en-US" sz="2200" dirty="0" smtClean="0">
                <a:latin typeface="Times New Roman" panose="02020603050405020304" pitchFamily="18" charset="0"/>
                <a:cs typeface="Times New Roman" panose="02020603050405020304" pitchFamily="18" charset="0"/>
              </a:rPr>
              <a:t>here </a:t>
            </a:r>
            <a:r>
              <a:rPr lang="en-US" sz="2200" dirty="0">
                <a:latin typeface="Times New Roman" panose="02020603050405020304" pitchFamily="18" charset="0"/>
                <a:cs typeface="Times New Roman" panose="02020603050405020304" pitchFamily="18" charset="0"/>
              </a:rPr>
              <a:t>seems a need to represent the concepts of software quality and evaluation more formally, and meta-models can be a suitable vehicle to do this</a:t>
            </a:r>
            <a:r>
              <a:rPr lang="en-US" sz="2200" dirty="0" smtClean="0">
                <a:latin typeface="Times New Roman" panose="02020603050405020304" pitchFamily="18" charset="0"/>
                <a:cs typeface="Times New Roman" panose="02020603050405020304" pitchFamily="18" charset="0"/>
              </a:rPr>
              <a:t>.</a:t>
            </a:r>
            <a:endParaRPr lang="tr-TR" sz="2200" dirty="0" smtClean="0">
              <a:latin typeface="Times New Roman" panose="02020603050405020304" pitchFamily="18" charset="0"/>
              <a:cs typeface="Times New Roman" panose="02020603050405020304" pitchFamily="18" charset="0"/>
            </a:endParaRPr>
          </a:p>
          <a:p>
            <a:pPr algn="just"/>
            <a:endParaRPr lang="tr-TR" sz="2200" b="1" dirty="0" smtClean="0">
              <a:latin typeface="Times New Roman" panose="02020603050405020304" pitchFamily="18" charset="0"/>
              <a:cs typeface="Times New Roman" panose="02020603050405020304" pitchFamily="18" charset="0"/>
            </a:endParaRPr>
          </a:p>
          <a:p>
            <a:pPr algn="just"/>
            <a:r>
              <a:rPr lang="tr-TR" sz="2200" b="1" dirty="0" smtClean="0">
                <a:latin typeface="Times New Roman" panose="02020603050405020304" pitchFamily="18" charset="0"/>
                <a:cs typeface="Times New Roman" panose="02020603050405020304" pitchFamily="18" charset="0"/>
              </a:rPr>
              <a:t>M</a:t>
            </a:r>
            <a:r>
              <a:rPr lang="en-US" sz="2200" b="1" dirty="0" smtClean="0">
                <a:latin typeface="Times New Roman" panose="02020603050405020304" pitchFamily="18" charset="0"/>
                <a:cs typeface="Times New Roman" panose="02020603050405020304" pitchFamily="18" charset="0"/>
              </a:rPr>
              <a:t>eta-models </a:t>
            </a:r>
            <a:r>
              <a:rPr lang="en-US" sz="2200" dirty="0">
                <a:latin typeface="Times New Roman" panose="02020603050405020304" pitchFamily="18" charset="0"/>
                <a:cs typeface="Times New Roman" panose="02020603050405020304" pitchFamily="18" charset="0"/>
              </a:rPr>
              <a:t>are expected to combine the isolated views to achieve a more complete picture of software quality and in turn, to create a common understanding between stakeholders for proper quality management throughout the entire life of a software product. </a:t>
            </a:r>
          </a:p>
        </p:txBody>
      </p:sp>
    </p:spTree>
    <p:extLst>
      <p:ext uri="{BB962C8B-B14F-4D97-AF65-F5344CB8AC3E}">
        <p14:creationId xmlns:p14="http://schemas.microsoft.com/office/powerpoint/2010/main" val="3973668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err="1" smtClean="0">
                <a:solidFill>
                  <a:schemeClr val="accent3">
                    <a:lumMod val="75000"/>
                  </a:schemeClr>
                </a:solidFill>
                <a:latin typeface="Times New Roman" panose="02020603050405020304" pitchFamily="18" charset="0"/>
                <a:cs typeface="Times New Roman" panose="02020603050405020304" pitchFamily="18" charset="0"/>
              </a:rPr>
              <a:t>Introduction</a:t>
            </a:r>
            <a:r>
              <a:rPr lang="tr-TR" sz="4000" b="1" dirty="0" smtClean="0">
                <a:solidFill>
                  <a:schemeClr val="accent3">
                    <a:lumMod val="75000"/>
                  </a:schemeClr>
                </a:solidFill>
                <a:latin typeface="Times New Roman" panose="02020603050405020304" pitchFamily="18" charset="0"/>
                <a:cs typeface="Times New Roman" panose="02020603050405020304" pitchFamily="18" charset="0"/>
              </a:rPr>
              <a:t/>
            </a:r>
            <a:br>
              <a:rPr lang="tr-TR" sz="4000" b="1" dirty="0" smtClean="0">
                <a:solidFill>
                  <a:schemeClr val="accent3">
                    <a:lumMod val="75000"/>
                  </a:schemeClr>
                </a:solidFill>
                <a:latin typeface="Times New Roman" panose="02020603050405020304" pitchFamily="18" charset="0"/>
                <a:cs typeface="Times New Roman" panose="02020603050405020304" pitchFamily="18" charset="0"/>
              </a:rPr>
            </a:br>
            <a:r>
              <a:rPr lang="tr-TR" sz="2400" b="1" dirty="0" err="1" smtClean="0">
                <a:solidFill>
                  <a:schemeClr val="accent3">
                    <a:lumMod val="75000"/>
                  </a:schemeClr>
                </a:solidFill>
                <a:latin typeface="Times New Roman" panose="02020603050405020304" pitchFamily="18" charset="0"/>
                <a:cs typeface="Times New Roman" panose="02020603050405020304" pitchFamily="18" charset="0"/>
              </a:rPr>
              <a:t>Purpose</a:t>
            </a:r>
            <a:r>
              <a:rPr lang="tr-TR" sz="2400" b="1" dirty="0" smtClean="0">
                <a:solidFill>
                  <a:schemeClr val="accent3">
                    <a:lumMod val="75000"/>
                  </a:schemeClr>
                </a:solidFill>
                <a:latin typeface="Times New Roman" panose="02020603050405020304" pitchFamily="18" charset="0"/>
                <a:cs typeface="Times New Roman" panose="02020603050405020304" pitchFamily="18" charset="0"/>
              </a:rPr>
              <a:t> of </a:t>
            </a:r>
            <a:r>
              <a:rPr lang="tr-TR" sz="2400" b="1" dirty="0" err="1">
                <a:solidFill>
                  <a:schemeClr val="accent3">
                    <a:lumMod val="75000"/>
                  </a:schemeClr>
                </a:solidFill>
                <a:latin typeface="Times New Roman" panose="02020603050405020304" pitchFamily="18" charset="0"/>
                <a:cs typeface="Times New Roman" panose="02020603050405020304" pitchFamily="18" charset="0"/>
              </a:rPr>
              <a:t>t</a:t>
            </a:r>
            <a:r>
              <a:rPr lang="tr-TR" sz="2400" b="1" dirty="0" err="1" smtClean="0">
                <a:solidFill>
                  <a:schemeClr val="accent3">
                    <a:lumMod val="75000"/>
                  </a:schemeClr>
                </a:solidFill>
                <a:latin typeface="Times New Roman" panose="02020603050405020304" pitchFamily="18" charset="0"/>
                <a:cs typeface="Times New Roman" panose="02020603050405020304" pitchFamily="18" charset="0"/>
              </a:rPr>
              <a:t>his</a:t>
            </a:r>
            <a:r>
              <a:rPr lang="tr-TR" sz="2400" b="1" dirty="0" smtClean="0">
                <a:solidFill>
                  <a:schemeClr val="accent3">
                    <a:lumMod val="75000"/>
                  </a:schemeClr>
                </a:solidFill>
                <a:latin typeface="Times New Roman" panose="02020603050405020304" pitchFamily="18" charset="0"/>
                <a:cs typeface="Times New Roman" panose="02020603050405020304" pitchFamily="18" charset="0"/>
              </a:rPr>
              <a:t> </a:t>
            </a:r>
            <a:r>
              <a:rPr lang="tr-TR" sz="2400" b="1" dirty="0" err="1" smtClean="0">
                <a:solidFill>
                  <a:schemeClr val="accent3">
                    <a:lumMod val="75000"/>
                  </a:schemeClr>
                </a:solidFill>
                <a:latin typeface="Times New Roman" panose="02020603050405020304" pitchFamily="18" charset="0"/>
                <a:cs typeface="Times New Roman" panose="02020603050405020304" pitchFamily="18" charset="0"/>
              </a:rPr>
              <a:t>Study</a:t>
            </a:r>
            <a:endParaRPr lang="en-US" sz="24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283027" y="1584960"/>
            <a:ext cx="8564881" cy="4789713"/>
          </a:xfrm>
        </p:spPr>
        <p:txBody>
          <a:bodyPr>
            <a:normAutofit/>
          </a:bodyPr>
          <a:lstStyle/>
          <a:p>
            <a:pPr algn="just"/>
            <a:r>
              <a:rPr lang="tr-TR" sz="2000" dirty="0" err="1" smtClean="0">
                <a:latin typeface="Times New Roman" panose="02020603050405020304" pitchFamily="18" charset="0"/>
                <a:cs typeface="Times New Roman" panose="02020603050405020304" pitchFamily="18" charset="0"/>
              </a:rPr>
              <a:t>In</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order to examine comprehensively the content and structure of the meta-models proposed for </a:t>
            </a:r>
            <a:r>
              <a:rPr lang="en-US" sz="2000" b="1" dirty="0">
                <a:latin typeface="Times New Roman" panose="02020603050405020304" pitchFamily="18" charset="0"/>
                <a:cs typeface="Times New Roman" panose="02020603050405020304" pitchFamily="18" charset="0"/>
              </a:rPr>
              <a:t>software quality and its evaluation (</a:t>
            </a:r>
            <a:r>
              <a:rPr lang="en-US" sz="2000" b="1" dirty="0" err="1">
                <a:latin typeface="Times New Roman" panose="02020603050405020304" pitchFamily="18" charset="0"/>
                <a:cs typeface="Times New Roman" panose="02020603050405020304" pitchFamily="18" charset="0"/>
              </a:rPr>
              <a:t>SQiE</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 scientific literature, a </a:t>
            </a:r>
            <a:r>
              <a:rPr lang="en-US" sz="2000" b="1" dirty="0" smtClean="0">
                <a:latin typeface="Times New Roman" panose="02020603050405020304" pitchFamily="18" charset="0"/>
                <a:cs typeface="Times New Roman" panose="02020603050405020304" pitchFamily="18" charset="0"/>
              </a:rPr>
              <a:t>Systematic </a:t>
            </a:r>
            <a:r>
              <a:rPr lang="en-US" sz="2000" b="1" dirty="0">
                <a:latin typeface="Times New Roman" panose="02020603050405020304" pitchFamily="18" charset="0"/>
                <a:cs typeface="Times New Roman" panose="02020603050405020304" pitchFamily="18" charset="0"/>
              </a:rPr>
              <a:t>Literature Review (SLR</a:t>
            </a:r>
            <a:r>
              <a:rPr lang="en-US" sz="2000" b="1" dirty="0" smtClean="0">
                <a:latin typeface="Times New Roman" panose="02020603050405020304" pitchFamily="18" charset="0"/>
                <a:cs typeface="Times New Roman" panose="02020603050405020304" pitchFamily="18" charset="0"/>
              </a:rPr>
              <a:t>)</a:t>
            </a:r>
            <a:r>
              <a:rPr lang="tr-TR" sz="2000" b="1" dirty="0" smtClean="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[13]</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study was carried </a:t>
            </a:r>
            <a:r>
              <a:rPr lang="en-US" sz="2000" dirty="0" smtClean="0">
                <a:latin typeface="Times New Roman" panose="02020603050405020304" pitchFamily="18" charset="0"/>
                <a:cs typeface="Times New Roman" panose="02020603050405020304" pitchFamily="18" charset="0"/>
              </a:rPr>
              <a:t>out</a:t>
            </a:r>
            <a:r>
              <a:rPr lang="tr-TR" sz="2000" dirty="0" smtClean="0">
                <a:latin typeface="Times New Roman" panose="02020603050405020304" pitchFamily="18" charset="0"/>
                <a:cs typeface="Times New Roman" panose="02020603050405020304" pitchFamily="18" charset="0"/>
              </a:rPr>
              <a:t>.</a:t>
            </a:r>
          </a:p>
          <a:p>
            <a:pPr algn="just"/>
            <a:endParaRPr lang="tr-TR" sz="2000" dirty="0" smtClean="0">
              <a:latin typeface="Times New Roman" panose="02020603050405020304" pitchFamily="18" charset="0"/>
              <a:cs typeface="Times New Roman" panose="02020603050405020304" pitchFamily="18" charset="0"/>
            </a:endParaRPr>
          </a:p>
          <a:p>
            <a:pPr algn="just"/>
            <a:r>
              <a:rPr lang="tr-TR" sz="2000" dirty="0" smtClean="0">
                <a:latin typeface="Times New Roman" panose="02020603050405020304" pitchFamily="18" charset="0"/>
                <a:cs typeface="Times New Roman" panose="02020603050405020304" pitchFamily="18" charset="0"/>
              </a:rPr>
              <a:t>An SLR </a:t>
            </a:r>
            <a:r>
              <a:rPr lang="tr-TR" sz="2000" dirty="0" err="1" smtClean="0">
                <a:latin typeface="Times New Roman" panose="02020603050405020304" pitchFamily="18" charset="0"/>
                <a:cs typeface="Times New Roman" panose="02020603050405020304" pitchFamily="18" charset="0"/>
              </a:rPr>
              <a:t>helps</a:t>
            </a:r>
            <a:r>
              <a:rPr lang="tr-TR"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evaluate and interpret available research relevant to a particular research hypothesis, topic area, or phenomenon of </a:t>
            </a:r>
            <a:r>
              <a:rPr lang="en-US" sz="2000" dirty="0" smtClean="0">
                <a:latin typeface="Times New Roman" panose="02020603050405020304" pitchFamily="18" charset="0"/>
                <a:cs typeface="Times New Roman" panose="02020603050405020304" pitchFamily="18" charset="0"/>
              </a:rPr>
              <a:t>interest</a:t>
            </a:r>
            <a:r>
              <a:rPr lang="tr-TR" sz="2000" dirty="0" smtClean="0">
                <a:latin typeface="Times New Roman" panose="02020603050405020304" pitchFamily="18" charset="0"/>
                <a:cs typeface="Times New Roman" panose="02020603050405020304" pitchFamily="18" charset="0"/>
              </a:rPr>
              <a:t>.</a:t>
            </a:r>
          </a:p>
          <a:p>
            <a:pPr algn="just"/>
            <a:endParaRPr lang="tr-TR" sz="2000" dirty="0" smtClean="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In this </a:t>
            </a:r>
            <a:r>
              <a:rPr lang="en-US" sz="2000" dirty="0" smtClean="0">
                <a:latin typeface="Times New Roman" panose="02020603050405020304" pitchFamily="18" charset="0"/>
                <a:cs typeface="Times New Roman" panose="02020603050405020304" pitchFamily="18" charset="0"/>
              </a:rPr>
              <a:t>regard</a:t>
            </a:r>
            <a:r>
              <a:rPr lang="en-US" sz="2000" dirty="0">
                <a:latin typeface="Times New Roman" panose="02020603050405020304" pitchFamily="18" charset="0"/>
                <a:cs typeface="Times New Roman" panose="02020603050405020304" pitchFamily="18" charset="0"/>
              </a:rPr>
              <a:t>, the most-known </a:t>
            </a:r>
            <a:r>
              <a:rPr lang="en-US" sz="2000" dirty="0" smtClean="0">
                <a:latin typeface="Times New Roman" panose="02020603050405020304" pitchFamily="18" charset="0"/>
                <a:cs typeface="Times New Roman" panose="02020603050405020304" pitchFamily="18" charset="0"/>
              </a:rPr>
              <a:t>academic </a:t>
            </a:r>
            <a:r>
              <a:rPr lang="en-US" sz="2000" dirty="0">
                <a:latin typeface="Times New Roman" panose="02020603050405020304" pitchFamily="18" charset="0"/>
                <a:cs typeface="Times New Roman" panose="02020603050405020304" pitchFamily="18" charset="0"/>
              </a:rPr>
              <a:t>search engines </a:t>
            </a:r>
            <a:r>
              <a:rPr lang="en-US" sz="2000" dirty="0" smtClean="0">
                <a:latin typeface="Times New Roman" panose="02020603050405020304" pitchFamily="18" charset="0"/>
                <a:cs typeface="Times New Roman" panose="02020603050405020304" pitchFamily="18" charset="0"/>
              </a:rPr>
              <a:t>were used</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and</a:t>
            </a:r>
            <a:r>
              <a:rPr lang="tr-TR" sz="2000" dirty="0" smtClean="0">
                <a:latin typeface="Times New Roman" panose="02020603050405020304" pitchFamily="18" charset="0"/>
                <a:cs typeface="Times New Roman" panose="02020603050405020304" pitchFamily="18" charset="0"/>
              </a:rPr>
              <a:t> o</a:t>
            </a:r>
            <a:r>
              <a:rPr lang="en-US" sz="2000" dirty="0" err="1" smtClean="0">
                <a:latin typeface="Times New Roman" panose="02020603050405020304" pitchFamily="18" charset="0"/>
                <a:cs typeface="Times New Roman" panose="02020603050405020304" pitchFamily="18" charset="0"/>
              </a:rPr>
              <a:t>nly</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28 studies out of 114 initially </a:t>
            </a:r>
            <a:r>
              <a:rPr lang="en-US" sz="2000" dirty="0" smtClean="0">
                <a:latin typeface="Times New Roman" panose="02020603050405020304" pitchFamily="18" charset="0"/>
                <a:cs typeface="Times New Roman" panose="02020603050405020304" pitchFamily="18" charset="0"/>
              </a:rPr>
              <a:t>selected</a:t>
            </a:r>
            <a:r>
              <a:rPr lang="tr-TR" sz="2000" dirty="0" smtClean="0">
                <a:latin typeface="Times New Roman" panose="02020603050405020304" pitchFamily="18" charset="0"/>
                <a:cs typeface="Times New Roman" panose="02020603050405020304" pitchFamily="18" charset="0"/>
              </a:rPr>
              <a:t>.</a:t>
            </a:r>
          </a:p>
          <a:p>
            <a:pPr algn="just"/>
            <a:endParaRPr lang="tr-TR" sz="2000" dirty="0" smtClean="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While conducting this study, the PICO </a:t>
            </a:r>
            <a:r>
              <a:rPr lang="en-US" sz="2000" dirty="0" smtClean="0">
                <a:latin typeface="Times New Roman" panose="02020603050405020304" pitchFamily="18" charset="0"/>
                <a:cs typeface="Times New Roman" panose="02020603050405020304" pitchFamily="18" charset="0"/>
              </a:rPr>
              <a:t>template</a:t>
            </a:r>
            <a:r>
              <a:rPr lang="tr-TR"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(Population</a:t>
            </a:r>
            <a:r>
              <a:rPr lang="en-US" sz="2000" dirty="0">
                <a:latin typeface="Times New Roman" panose="02020603050405020304" pitchFamily="18" charset="0"/>
                <a:cs typeface="Times New Roman" panose="02020603050405020304" pitchFamily="18" charset="0"/>
              </a:rPr>
              <a:t>, Intervention, Comparison, Outcomes)</a:t>
            </a:r>
            <a:r>
              <a:rPr lang="tr-TR"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which was proposed by [13] is </a:t>
            </a:r>
            <a:r>
              <a:rPr lang="en-US" sz="2000" dirty="0" smtClean="0">
                <a:latin typeface="Times New Roman" panose="02020603050405020304" pitchFamily="18" charset="0"/>
                <a:cs typeface="Times New Roman" panose="02020603050405020304" pitchFamily="18" charset="0"/>
              </a:rPr>
              <a:t>followed</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981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379141"/>
            <a:ext cx="8229600" cy="1143000"/>
          </a:xfrm>
        </p:spPr>
        <p:txBody>
          <a:bodyPr>
            <a:normAutofit/>
          </a:bodyPr>
          <a:lstStyle/>
          <a:p>
            <a:r>
              <a:rPr lang="en-US" sz="4000" b="1" dirty="0" smtClean="0">
                <a:solidFill>
                  <a:schemeClr val="accent3">
                    <a:lumMod val="75000"/>
                  </a:schemeClr>
                </a:solidFill>
                <a:latin typeface="Times New Roman" panose="02020603050405020304" pitchFamily="18" charset="0"/>
                <a:cs typeface="Times New Roman" panose="02020603050405020304" pitchFamily="18" charset="0"/>
              </a:rPr>
              <a:t>Related </a:t>
            </a:r>
            <a:r>
              <a:rPr lang="en-US" sz="4000" b="1" dirty="0">
                <a:solidFill>
                  <a:schemeClr val="accent3">
                    <a:lumMod val="75000"/>
                  </a:schemeClr>
                </a:solidFill>
                <a:latin typeface="Times New Roman" panose="02020603050405020304" pitchFamily="18" charset="0"/>
                <a:cs typeface="Times New Roman" panose="02020603050405020304" pitchFamily="18" charset="0"/>
              </a:rPr>
              <a:t>Work</a:t>
            </a:r>
            <a:r>
              <a:rPr lang="tr-TR" sz="4000" b="1" dirty="0">
                <a:solidFill>
                  <a:schemeClr val="accent3">
                    <a:lumMod val="75000"/>
                  </a:schemeClr>
                </a:solidFill>
                <a:latin typeface="Times New Roman" panose="02020603050405020304" pitchFamily="18" charset="0"/>
                <a:cs typeface="Times New Roman" panose="02020603050405020304" pitchFamily="18" charset="0"/>
              </a:rPr>
              <a:t> </a:t>
            </a:r>
            <a:endParaRPr lang="en-US" sz="4000" b="1" dirty="0">
              <a:solidFill>
                <a:schemeClr val="accent3">
                  <a:lumMod val="75000"/>
                </a:schemeClr>
              </a:solidFill>
              <a:latin typeface="Times New Roman" panose="02020603050405020304" pitchFamily="18" charset="0"/>
              <a:cs typeface="Times New Roman" panose="02020603050405020304" pitchFamily="18"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47063666"/>
              </p:ext>
            </p:extLst>
          </p:nvPr>
        </p:nvGraphicFramePr>
        <p:xfrm>
          <a:off x="799011" y="1713412"/>
          <a:ext cx="7545977" cy="3484880"/>
        </p:xfrm>
        <a:graphic>
          <a:graphicData uri="http://schemas.openxmlformats.org/drawingml/2006/table">
            <a:tbl>
              <a:tblPr firstRow="1" bandRow="1">
                <a:tableStyleId>{5940675A-B579-460E-94D1-54222C63F5DA}</a:tableStyleId>
              </a:tblPr>
              <a:tblGrid>
                <a:gridCol w="1345474">
                  <a:extLst>
                    <a:ext uri="{9D8B030D-6E8A-4147-A177-3AD203B41FA5}">
                      <a16:colId xmlns:a16="http://schemas.microsoft.com/office/drawing/2014/main" val="3182843059"/>
                    </a:ext>
                  </a:extLst>
                </a:gridCol>
                <a:gridCol w="1959429">
                  <a:extLst>
                    <a:ext uri="{9D8B030D-6E8A-4147-A177-3AD203B41FA5}">
                      <a16:colId xmlns:a16="http://schemas.microsoft.com/office/drawing/2014/main" val="1078823224"/>
                    </a:ext>
                  </a:extLst>
                </a:gridCol>
                <a:gridCol w="2978331">
                  <a:extLst>
                    <a:ext uri="{9D8B030D-6E8A-4147-A177-3AD203B41FA5}">
                      <a16:colId xmlns:a16="http://schemas.microsoft.com/office/drawing/2014/main" val="3061767861"/>
                    </a:ext>
                  </a:extLst>
                </a:gridCol>
                <a:gridCol w="1262743">
                  <a:extLst>
                    <a:ext uri="{9D8B030D-6E8A-4147-A177-3AD203B41FA5}">
                      <a16:colId xmlns:a16="http://schemas.microsoft.com/office/drawing/2014/main" val="179970359"/>
                    </a:ext>
                  </a:extLst>
                </a:gridCol>
              </a:tblGrid>
              <a:tr h="370840">
                <a:tc rowSpan="2">
                  <a:txBody>
                    <a:bodyPr/>
                    <a:lstStyle/>
                    <a:p>
                      <a:r>
                        <a:rPr lang="tr-TR" sz="1600" b="1" dirty="0" err="1" smtClean="0">
                          <a:latin typeface="+mj-lt"/>
                          <a:cs typeface="Times New Roman" panose="02020603050405020304" pitchFamily="18" charset="0"/>
                        </a:rPr>
                        <a:t>Study</a:t>
                      </a:r>
                      <a:endParaRPr lang="en-US" sz="1600" b="1" dirty="0">
                        <a:latin typeface="+mj-lt"/>
                        <a:cs typeface="Times New Roman" panose="02020603050405020304" pitchFamily="18" charset="0"/>
                      </a:endParaRPr>
                    </a:p>
                  </a:txBody>
                  <a:tcPr/>
                </a:tc>
                <a:tc rowSpan="2">
                  <a:txBody>
                    <a:bodyPr/>
                    <a:lstStyle/>
                    <a:p>
                      <a:r>
                        <a:rPr lang="tr-TR" sz="1600" b="1" dirty="0" smtClean="0">
                          <a:latin typeface="+mj-lt"/>
                          <a:cs typeface="Times New Roman" panose="02020603050405020304" pitchFamily="18" charset="0"/>
                        </a:rPr>
                        <a:t> </a:t>
                      </a:r>
                      <a:r>
                        <a:rPr lang="tr-TR" sz="1600" b="1" dirty="0" err="1" smtClean="0">
                          <a:latin typeface="+mj-lt"/>
                          <a:cs typeface="Times New Roman" panose="02020603050405020304" pitchFamily="18" charset="0"/>
                        </a:rPr>
                        <a:t>Type</a:t>
                      </a:r>
                      <a:r>
                        <a:rPr lang="tr-TR" sz="1600" b="1" dirty="0" smtClean="0">
                          <a:latin typeface="+mj-lt"/>
                          <a:cs typeface="Times New Roman" panose="02020603050405020304" pitchFamily="18" charset="0"/>
                        </a:rPr>
                        <a:t> of </a:t>
                      </a:r>
                      <a:r>
                        <a:rPr lang="tr-TR" sz="1600" b="1" dirty="0" err="1" smtClean="0">
                          <a:latin typeface="+mj-lt"/>
                          <a:cs typeface="Times New Roman" panose="02020603050405020304" pitchFamily="18" charset="0"/>
                        </a:rPr>
                        <a:t>study</a:t>
                      </a:r>
                      <a:endParaRPr lang="en-US" sz="1600" b="1" dirty="0">
                        <a:latin typeface="+mj-lt"/>
                        <a:cs typeface="Times New Roman" panose="02020603050405020304" pitchFamily="18" charset="0"/>
                      </a:endParaRPr>
                    </a:p>
                  </a:txBody>
                  <a:tcPr/>
                </a:tc>
                <a:tc gridSpan="2">
                  <a:txBody>
                    <a:bodyPr/>
                    <a:lstStyle/>
                    <a:p>
                      <a:pPr algn="ctr"/>
                      <a:r>
                        <a:rPr lang="tr-TR" sz="1600" b="1" dirty="0" err="1" smtClean="0">
                          <a:latin typeface="+mj-lt"/>
                        </a:rPr>
                        <a:t>What</a:t>
                      </a:r>
                      <a:r>
                        <a:rPr lang="tr-TR" sz="1600" b="1" dirty="0" smtClean="0">
                          <a:latin typeface="+mj-lt"/>
                        </a:rPr>
                        <a:t> has</a:t>
                      </a:r>
                      <a:r>
                        <a:rPr lang="tr-TR" sz="1600" b="1" baseline="0" dirty="0" smtClean="0">
                          <a:latin typeface="+mj-lt"/>
                        </a:rPr>
                        <a:t> </a:t>
                      </a:r>
                      <a:r>
                        <a:rPr lang="tr-TR" sz="1600" b="1" baseline="0" dirty="0" err="1" smtClean="0">
                          <a:latin typeface="+mj-lt"/>
                        </a:rPr>
                        <a:t>been</a:t>
                      </a:r>
                      <a:r>
                        <a:rPr lang="tr-TR" sz="1600" b="1" dirty="0" smtClean="0">
                          <a:latin typeface="+mj-lt"/>
                        </a:rPr>
                        <a:t> </a:t>
                      </a:r>
                      <a:r>
                        <a:rPr lang="tr-TR" sz="1600" b="1" dirty="0" err="1" smtClean="0">
                          <a:latin typeface="+mj-lt"/>
                        </a:rPr>
                        <a:t>investgated</a:t>
                      </a:r>
                      <a:r>
                        <a:rPr lang="tr-TR" sz="1600" b="1" dirty="0" smtClean="0">
                          <a:latin typeface="+mj-lt"/>
                        </a:rPr>
                        <a:t>?</a:t>
                      </a:r>
                      <a:endParaRPr lang="en-US" sz="1600" b="1" dirty="0">
                        <a:latin typeface="+mj-lt"/>
                      </a:endParaRPr>
                    </a:p>
                  </a:txBody>
                  <a:tcPr/>
                </a:tc>
                <a:tc hMerge="1">
                  <a:txBody>
                    <a:bodyPr/>
                    <a:lstStyle/>
                    <a:p>
                      <a:endParaRPr lang="en-US" dirty="0"/>
                    </a:p>
                  </a:txBody>
                  <a:tcPr/>
                </a:tc>
                <a:extLst>
                  <a:ext uri="{0D108BD9-81ED-4DB2-BD59-A6C34878D82A}">
                    <a16:rowId xmlns:a16="http://schemas.microsoft.com/office/drawing/2014/main" val="1597138046"/>
                  </a:ext>
                </a:extLst>
              </a:tr>
              <a:tr h="370840">
                <a:tc vMerge="1">
                  <a:txBody>
                    <a:bodyPr/>
                    <a:lstStyle/>
                    <a:p>
                      <a:endParaRPr lang="en-US" dirty="0"/>
                    </a:p>
                  </a:txBody>
                  <a:tcPr/>
                </a:tc>
                <a:tc vMerge="1">
                  <a:txBody>
                    <a:bodyPr/>
                    <a:lstStyle/>
                    <a:p>
                      <a:endParaRPr lang="en-US" dirty="0"/>
                    </a:p>
                  </a:txBody>
                  <a:tcPr/>
                </a:tc>
                <a:tc>
                  <a:txBody>
                    <a:bodyPr/>
                    <a:lstStyle/>
                    <a:p>
                      <a:r>
                        <a:rPr lang="tr-TR" sz="1500" b="1" dirty="0" err="1" smtClean="0">
                          <a:latin typeface="+mj-lt"/>
                          <a:cs typeface="Times New Roman" panose="02020603050405020304" pitchFamily="18" charset="0"/>
                        </a:rPr>
                        <a:t>Quality</a:t>
                      </a:r>
                      <a:r>
                        <a:rPr lang="tr-TR" sz="1500" b="1" baseline="0" dirty="0" smtClean="0">
                          <a:latin typeface="+mj-lt"/>
                          <a:cs typeface="Times New Roman" panose="02020603050405020304" pitchFamily="18" charset="0"/>
                        </a:rPr>
                        <a:t> </a:t>
                      </a:r>
                      <a:r>
                        <a:rPr lang="tr-TR" sz="1500" b="1" baseline="0" dirty="0" err="1" smtClean="0">
                          <a:latin typeface="+mj-lt"/>
                          <a:cs typeface="Times New Roman" panose="02020603050405020304" pitchFamily="18" charset="0"/>
                        </a:rPr>
                        <a:t>Models</a:t>
                      </a:r>
                      <a:endParaRPr lang="en-US" sz="1500" b="1" dirty="0">
                        <a:latin typeface="+mj-lt"/>
                        <a:cs typeface="Times New Roman" panose="02020603050405020304" pitchFamily="18" charset="0"/>
                      </a:endParaRPr>
                    </a:p>
                  </a:txBody>
                  <a:tcPr/>
                </a:tc>
                <a:tc>
                  <a:txBody>
                    <a:bodyPr/>
                    <a:lstStyle/>
                    <a:p>
                      <a:r>
                        <a:rPr lang="tr-TR" sz="1500" b="1" dirty="0" smtClean="0">
                          <a:latin typeface="+mj-lt"/>
                          <a:cs typeface="Times New Roman" panose="02020603050405020304" pitchFamily="18" charset="0"/>
                        </a:rPr>
                        <a:t>Meta-</a:t>
                      </a:r>
                      <a:r>
                        <a:rPr lang="tr-TR" sz="1500" b="1" dirty="0" err="1" smtClean="0">
                          <a:latin typeface="+mj-lt"/>
                          <a:cs typeface="Times New Roman" panose="02020603050405020304" pitchFamily="18" charset="0"/>
                        </a:rPr>
                        <a:t>models</a:t>
                      </a:r>
                      <a:endParaRPr lang="en-US" sz="1500" b="1" dirty="0">
                        <a:latin typeface="+mj-lt"/>
                        <a:cs typeface="Times New Roman" panose="02020603050405020304" pitchFamily="18" charset="0"/>
                      </a:endParaRPr>
                    </a:p>
                  </a:txBody>
                  <a:tcPr/>
                </a:tc>
                <a:extLst>
                  <a:ext uri="{0D108BD9-81ED-4DB2-BD59-A6C34878D82A}">
                    <a16:rowId xmlns:a16="http://schemas.microsoft.com/office/drawing/2014/main" val="3552553642"/>
                  </a:ext>
                </a:extLst>
              </a:tr>
              <a:tr h="370840">
                <a:tc>
                  <a:txBody>
                    <a:bodyPr/>
                    <a:lstStyle/>
                    <a:p>
                      <a:r>
                        <a:rPr lang="en-US" sz="1500" kern="1200" dirty="0" err="1" smtClean="0">
                          <a:solidFill>
                            <a:schemeClr val="tx1"/>
                          </a:solidFill>
                          <a:effectLst/>
                          <a:latin typeface="+mj-lt"/>
                          <a:ea typeface="+mn-ea"/>
                          <a:cs typeface="Times New Roman" panose="02020603050405020304" pitchFamily="18" charset="0"/>
                        </a:rPr>
                        <a:t>Nistala</a:t>
                      </a:r>
                      <a:r>
                        <a:rPr lang="en-US" sz="1500" kern="1200" dirty="0" smtClean="0">
                          <a:solidFill>
                            <a:schemeClr val="tx1"/>
                          </a:solidFill>
                          <a:effectLst/>
                          <a:latin typeface="+mj-lt"/>
                          <a:ea typeface="+mn-ea"/>
                          <a:cs typeface="Times New Roman" panose="02020603050405020304" pitchFamily="18" charset="0"/>
                        </a:rPr>
                        <a:t> et al.</a:t>
                      </a:r>
                      <a:r>
                        <a:rPr lang="tr-TR" sz="1500" kern="1200" dirty="0" smtClean="0">
                          <a:solidFill>
                            <a:schemeClr val="tx1"/>
                          </a:solidFill>
                          <a:effectLst/>
                          <a:latin typeface="+mj-lt"/>
                          <a:ea typeface="+mn-ea"/>
                          <a:cs typeface="Times New Roman" panose="02020603050405020304" pitchFamily="18" charset="0"/>
                        </a:rPr>
                        <a:t> [14]</a:t>
                      </a:r>
                      <a:endParaRPr lang="en-US" sz="1500" dirty="0">
                        <a:latin typeface="+mj-lt"/>
                        <a:cs typeface="Times New Roman" panose="02020603050405020304" pitchFamily="18" charset="0"/>
                      </a:endParaRPr>
                    </a:p>
                  </a:txBody>
                  <a:tcPr/>
                </a:tc>
                <a:tc>
                  <a:txBody>
                    <a:bodyPr/>
                    <a:lstStyle/>
                    <a:p>
                      <a:r>
                        <a:rPr lang="tr-TR" sz="1500" dirty="0" err="1" smtClean="0">
                          <a:latin typeface="+mj-lt"/>
                          <a:cs typeface="Times New Roman" panose="02020603050405020304" pitchFamily="18" charset="0"/>
                        </a:rPr>
                        <a:t>Systematic</a:t>
                      </a:r>
                      <a:r>
                        <a:rPr lang="tr-TR" sz="1500" dirty="0" smtClean="0">
                          <a:latin typeface="+mj-lt"/>
                          <a:cs typeface="Times New Roman" panose="02020603050405020304" pitchFamily="18" charset="0"/>
                        </a:rPr>
                        <a:t> </a:t>
                      </a:r>
                      <a:r>
                        <a:rPr lang="tr-TR" sz="1500" dirty="0" err="1" smtClean="0">
                          <a:latin typeface="+mj-lt"/>
                          <a:cs typeface="Times New Roman" panose="02020603050405020304" pitchFamily="18" charset="0"/>
                        </a:rPr>
                        <a:t>Mapping</a:t>
                      </a:r>
                      <a:endParaRPr lang="en-US" sz="1500" dirty="0">
                        <a:latin typeface="+mj-lt"/>
                        <a:cs typeface="Times New Roman" panose="02020603050405020304" pitchFamily="18" charset="0"/>
                      </a:endParaRPr>
                    </a:p>
                  </a:txBody>
                  <a:tcPr/>
                </a:tc>
                <a:tc>
                  <a:txBody>
                    <a:bodyPr/>
                    <a:lstStyle/>
                    <a:p>
                      <a:r>
                        <a:rPr lang="en-US" sz="1500" noProof="0" dirty="0" smtClean="0">
                          <a:latin typeface="+mj-lt"/>
                          <a:cs typeface="Times New Roman" panose="02020603050405020304" pitchFamily="18" charset="0"/>
                        </a:rPr>
                        <a:t>Yes</a:t>
                      </a:r>
                      <a:endParaRPr lang="en-US" sz="1500" noProof="0" dirty="0">
                        <a:latin typeface="+mj-lt"/>
                        <a:cs typeface="Times New Roman" panose="02020603050405020304" pitchFamily="18" charset="0"/>
                      </a:endParaRPr>
                    </a:p>
                  </a:txBody>
                  <a:tcPr/>
                </a:tc>
                <a:tc>
                  <a:txBody>
                    <a:bodyPr/>
                    <a:lstStyle/>
                    <a:p>
                      <a:r>
                        <a:rPr lang="tr-TR" sz="1500" noProof="0" dirty="0" smtClean="0">
                          <a:latin typeface="+mj-lt"/>
                          <a:cs typeface="Times New Roman" panose="02020603050405020304" pitchFamily="18" charset="0"/>
                        </a:rPr>
                        <a:t>P</a:t>
                      </a:r>
                      <a:r>
                        <a:rPr lang="en-US" sz="1500" noProof="0" dirty="0" err="1" smtClean="0">
                          <a:latin typeface="+mj-lt"/>
                          <a:cs typeface="Times New Roman" panose="02020603050405020304" pitchFamily="18" charset="0"/>
                        </a:rPr>
                        <a:t>artly</a:t>
                      </a:r>
                      <a:endParaRPr lang="en-US" sz="1500" noProof="0" dirty="0">
                        <a:latin typeface="+mj-lt"/>
                        <a:cs typeface="Times New Roman" panose="02020603050405020304" pitchFamily="18" charset="0"/>
                      </a:endParaRPr>
                    </a:p>
                  </a:txBody>
                  <a:tcPr/>
                </a:tc>
                <a:extLst>
                  <a:ext uri="{0D108BD9-81ED-4DB2-BD59-A6C34878D82A}">
                    <a16:rowId xmlns:a16="http://schemas.microsoft.com/office/drawing/2014/main" val="1837486469"/>
                  </a:ext>
                </a:extLst>
              </a:tr>
              <a:tr h="370840">
                <a:tc>
                  <a:txBody>
                    <a:bodyPr/>
                    <a:lstStyle/>
                    <a:p>
                      <a:r>
                        <a:rPr lang="en-US" sz="1500" kern="1200" dirty="0" err="1" smtClean="0">
                          <a:solidFill>
                            <a:schemeClr val="tx1"/>
                          </a:solidFill>
                          <a:effectLst/>
                          <a:latin typeface="+mj-lt"/>
                          <a:ea typeface="+mn-ea"/>
                          <a:cs typeface="Times New Roman" panose="02020603050405020304" pitchFamily="18" charset="0"/>
                        </a:rPr>
                        <a:t>Tomar</a:t>
                      </a:r>
                      <a:r>
                        <a:rPr lang="en-US" sz="1500" kern="1200" dirty="0" smtClean="0">
                          <a:solidFill>
                            <a:schemeClr val="tx1"/>
                          </a:solidFill>
                          <a:effectLst/>
                          <a:latin typeface="+mj-lt"/>
                          <a:ea typeface="+mn-ea"/>
                          <a:cs typeface="Times New Roman" panose="02020603050405020304" pitchFamily="18" charset="0"/>
                        </a:rPr>
                        <a:t> </a:t>
                      </a:r>
                      <a:r>
                        <a:rPr lang="tr-TR" sz="1500" kern="1200" dirty="0" smtClean="0">
                          <a:solidFill>
                            <a:schemeClr val="tx1"/>
                          </a:solidFill>
                          <a:effectLst/>
                          <a:latin typeface="+mj-lt"/>
                          <a:ea typeface="+mn-ea"/>
                          <a:cs typeface="Times New Roman" panose="02020603050405020304" pitchFamily="18" charset="0"/>
                        </a:rPr>
                        <a:t>et</a:t>
                      </a:r>
                      <a:r>
                        <a:rPr lang="tr-TR" sz="1500" kern="1200" baseline="0" dirty="0" smtClean="0">
                          <a:solidFill>
                            <a:schemeClr val="tx1"/>
                          </a:solidFill>
                          <a:effectLst/>
                          <a:latin typeface="+mj-lt"/>
                          <a:ea typeface="+mn-ea"/>
                          <a:cs typeface="Times New Roman" panose="02020603050405020304" pitchFamily="18" charset="0"/>
                        </a:rPr>
                        <a:t>. al. [15]</a:t>
                      </a:r>
                      <a:endParaRPr lang="en-US" sz="1500" dirty="0">
                        <a:latin typeface="+mj-lt"/>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500" dirty="0" err="1" smtClean="0">
                          <a:latin typeface="+mj-lt"/>
                          <a:cs typeface="Times New Roman" panose="02020603050405020304" pitchFamily="18" charset="0"/>
                        </a:rPr>
                        <a:t>Systematic</a:t>
                      </a:r>
                      <a:r>
                        <a:rPr lang="tr-TR" sz="1500" dirty="0" smtClean="0">
                          <a:latin typeface="+mj-lt"/>
                          <a:cs typeface="Times New Roman" panose="02020603050405020304" pitchFamily="18" charset="0"/>
                        </a:rPr>
                        <a:t> </a:t>
                      </a:r>
                      <a:r>
                        <a:rPr lang="tr-TR" sz="1500" dirty="0" err="1" smtClean="0">
                          <a:latin typeface="+mj-lt"/>
                          <a:cs typeface="Times New Roman" panose="02020603050405020304" pitchFamily="18" charset="0"/>
                        </a:rPr>
                        <a:t>Mapping</a:t>
                      </a:r>
                      <a:endParaRPr lang="en-US" sz="1500" dirty="0" smtClean="0">
                        <a:latin typeface="+mj-lt"/>
                        <a:cs typeface="Times New Roman" panose="02020603050405020304" pitchFamily="18" charset="0"/>
                      </a:endParaRPr>
                    </a:p>
                  </a:txBody>
                  <a:tcPr/>
                </a:tc>
                <a:tc>
                  <a:txBody>
                    <a:bodyPr/>
                    <a:lstStyle/>
                    <a:p>
                      <a:r>
                        <a:rPr lang="tr-TR" sz="1500" dirty="0" err="1" smtClean="0">
                          <a:latin typeface="+mj-lt"/>
                          <a:cs typeface="Times New Roman" panose="02020603050405020304" pitchFamily="18" charset="0"/>
                        </a:rPr>
                        <a:t>Yes</a:t>
                      </a:r>
                      <a:endParaRPr lang="en-US" sz="1500" dirty="0">
                        <a:latin typeface="+mj-lt"/>
                        <a:cs typeface="Times New Roman" panose="02020603050405020304" pitchFamily="18" charset="0"/>
                      </a:endParaRPr>
                    </a:p>
                  </a:txBody>
                  <a:tcPr/>
                </a:tc>
                <a:tc>
                  <a:txBody>
                    <a:bodyPr/>
                    <a:lstStyle/>
                    <a:p>
                      <a:r>
                        <a:rPr lang="tr-TR" sz="1500" dirty="0" smtClean="0">
                          <a:latin typeface="+mj-lt"/>
                          <a:cs typeface="Times New Roman" panose="02020603050405020304" pitchFamily="18" charset="0"/>
                        </a:rPr>
                        <a:t>No</a:t>
                      </a:r>
                      <a:endParaRPr lang="en-US" sz="1500" dirty="0">
                        <a:latin typeface="+mj-lt"/>
                        <a:cs typeface="Times New Roman" panose="02020603050405020304" pitchFamily="18" charset="0"/>
                      </a:endParaRPr>
                    </a:p>
                  </a:txBody>
                  <a:tcPr/>
                </a:tc>
                <a:extLst>
                  <a:ext uri="{0D108BD9-81ED-4DB2-BD59-A6C34878D82A}">
                    <a16:rowId xmlns:a16="http://schemas.microsoft.com/office/drawing/2014/main" val="1258996605"/>
                  </a:ext>
                </a:extLst>
              </a:tr>
              <a:tr h="370840">
                <a:tc>
                  <a:txBody>
                    <a:bodyPr/>
                    <a:lstStyle/>
                    <a:p>
                      <a:r>
                        <a:rPr lang="en-US" sz="1500" kern="1200" dirty="0" smtClean="0">
                          <a:solidFill>
                            <a:schemeClr val="tx1"/>
                          </a:solidFill>
                          <a:effectLst/>
                          <a:latin typeface="+mj-lt"/>
                          <a:ea typeface="+mn-ea"/>
                          <a:cs typeface="Times New Roman" panose="02020603050405020304" pitchFamily="18" charset="0"/>
                        </a:rPr>
                        <a:t>Yan et al. </a:t>
                      </a:r>
                      <a:r>
                        <a:rPr lang="tr-TR" sz="1500" kern="1200" dirty="0" smtClean="0">
                          <a:solidFill>
                            <a:schemeClr val="tx1"/>
                          </a:solidFill>
                          <a:effectLst/>
                          <a:latin typeface="+mj-lt"/>
                          <a:ea typeface="+mn-ea"/>
                          <a:cs typeface="Times New Roman" panose="02020603050405020304" pitchFamily="18" charset="0"/>
                        </a:rPr>
                        <a:t>[16]</a:t>
                      </a:r>
                      <a:endParaRPr lang="en-US" sz="1500" dirty="0">
                        <a:latin typeface="+mj-lt"/>
                        <a:cs typeface="Times New Roman" panose="02020603050405020304" pitchFamily="18" charset="0"/>
                      </a:endParaRPr>
                    </a:p>
                  </a:txBody>
                  <a:tcPr/>
                </a:tc>
                <a:tc>
                  <a:txBody>
                    <a:bodyPr/>
                    <a:lstStyle/>
                    <a:p>
                      <a:r>
                        <a:rPr lang="tr-TR" sz="1500" dirty="0" err="1" smtClean="0">
                          <a:latin typeface="+mj-lt"/>
                          <a:cs typeface="Times New Roman" panose="02020603050405020304" pitchFamily="18" charset="0"/>
                        </a:rPr>
                        <a:t>Systematic</a:t>
                      </a:r>
                      <a:r>
                        <a:rPr lang="tr-TR" sz="1500" dirty="0" smtClean="0">
                          <a:latin typeface="+mj-lt"/>
                          <a:cs typeface="Times New Roman" panose="02020603050405020304" pitchFamily="18" charset="0"/>
                        </a:rPr>
                        <a:t> </a:t>
                      </a:r>
                      <a:r>
                        <a:rPr lang="tr-TR" sz="1500" dirty="0" err="1" smtClean="0">
                          <a:latin typeface="+mj-lt"/>
                          <a:cs typeface="Times New Roman" panose="02020603050405020304" pitchFamily="18" charset="0"/>
                        </a:rPr>
                        <a:t>Mapping</a:t>
                      </a:r>
                      <a:endParaRPr lang="en-US" sz="1500" dirty="0">
                        <a:latin typeface="+mj-lt"/>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500" dirty="0" err="1" smtClean="0">
                          <a:latin typeface="+mj-lt"/>
                          <a:cs typeface="Times New Roman" panose="02020603050405020304" pitchFamily="18" charset="0"/>
                        </a:rPr>
                        <a:t>Yes</a:t>
                      </a:r>
                      <a:endParaRPr lang="en-US" sz="1500" dirty="0" smtClean="0">
                        <a:latin typeface="+mj-lt"/>
                        <a:cs typeface="Times New Roman" panose="02020603050405020304" pitchFamily="18" charset="0"/>
                      </a:endParaRPr>
                    </a:p>
                    <a:p>
                      <a:endParaRPr lang="en-US" sz="1500" dirty="0">
                        <a:latin typeface="+mj-lt"/>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500" dirty="0" smtClean="0">
                          <a:latin typeface="+mj-lt"/>
                          <a:cs typeface="Times New Roman" panose="02020603050405020304" pitchFamily="18" charset="0"/>
                        </a:rPr>
                        <a:t>No</a:t>
                      </a:r>
                      <a:endParaRPr lang="en-US" sz="1500" dirty="0" smtClean="0">
                        <a:latin typeface="+mj-lt"/>
                        <a:cs typeface="Times New Roman" panose="02020603050405020304" pitchFamily="18" charset="0"/>
                      </a:endParaRPr>
                    </a:p>
                    <a:p>
                      <a:endParaRPr lang="en-US" sz="1500" dirty="0">
                        <a:latin typeface="+mj-lt"/>
                        <a:cs typeface="Times New Roman" panose="02020603050405020304" pitchFamily="18" charset="0"/>
                      </a:endParaRPr>
                    </a:p>
                  </a:txBody>
                  <a:tcPr/>
                </a:tc>
                <a:extLst>
                  <a:ext uri="{0D108BD9-81ED-4DB2-BD59-A6C34878D82A}">
                    <a16:rowId xmlns:a16="http://schemas.microsoft.com/office/drawing/2014/main" val="257369912"/>
                  </a:ext>
                </a:extLst>
              </a:tr>
              <a:tr h="370840">
                <a:tc>
                  <a:txBody>
                    <a:bodyPr/>
                    <a:lstStyle/>
                    <a:p>
                      <a:r>
                        <a:rPr lang="en-US" sz="1500" kern="1200" dirty="0" smtClean="0">
                          <a:solidFill>
                            <a:schemeClr val="tx1"/>
                          </a:solidFill>
                          <a:effectLst/>
                          <a:latin typeface="+mj-lt"/>
                          <a:ea typeface="+mn-ea"/>
                          <a:cs typeface="Times New Roman" panose="02020603050405020304" pitchFamily="18" charset="0"/>
                        </a:rPr>
                        <a:t>Cote et al.</a:t>
                      </a:r>
                      <a:r>
                        <a:rPr lang="tr-TR" sz="1500" kern="1200" dirty="0" smtClean="0">
                          <a:solidFill>
                            <a:schemeClr val="tx1"/>
                          </a:solidFill>
                          <a:effectLst/>
                          <a:latin typeface="+mj-lt"/>
                          <a:ea typeface="+mn-ea"/>
                          <a:cs typeface="Times New Roman" panose="02020603050405020304" pitchFamily="18" charset="0"/>
                        </a:rPr>
                        <a:t>[17]</a:t>
                      </a:r>
                      <a:endParaRPr lang="en-US" sz="1500" dirty="0">
                        <a:latin typeface="+mj-lt"/>
                        <a:cs typeface="Times New Roman" panose="02020603050405020304" pitchFamily="18" charset="0"/>
                      </a:endParaRPr>
                    </a:p>
                  </a:txBody>
                  <a:tcPr/>
                </a:tc>
                <a:tc>
                  <a:txBody>
                    <a:bodyPr/>
                    <a:lstStyle/>
                    <a:p>
                      <a:r>
                        <a:rPr lang="en-US" sz="1500" noProof="0" dirty="0" smtClean="0">
                          <a:latin typeface="+mj-lt"/>
                          <a:cs typeface="Times New Roman" panose="02020603050405020304" pitchFamily="18" charset="0"/>
                        </a:rPr>
                        <a:t>Comparison</a:t>
                      </a:r>
                      <a:endParaRPr lang="en-US" sz="1500" noProof="0" dirty="0">
                        <a:latin typeface="+mj-lt"/>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500" dirty="0" err="1" smtClean="0">
                          <a:latin typeface="+mj-lt"/>
                          <a:cs typeface="Times New Roman" panose="02020603050405020304" pitchFamily="18" charset="0"/>
                        </a:rPr>
                        <a:t>Yes</a:t>
                      </a:r>
                      <a:r>
                        <a:rPr lang="tr-TR" sz="1500" dirty="0" smtClean="0">
                          <a:latin typeface="+mj-lt"/>
                          <a:cs typeface="Times New Roman" panose="02020603050405020304" pitchFamily="18" charset="0"/>
                        </a:rPr>
                        <a:t> (</a:t>
                      </a:r>
                      <a:r>
                        <a:rPr lang="tr-TR" sz="1500" dirty="0" err="1" smtClean="0">
                          <a:latin typeface="+mj-lt"/>
                          <a:cs typeface="Times New Roman" panose="02020603050405020304" pitchFamily="18" charset="0"/>
                        </a:rPr>
                        <a:t>compare</a:t>
                      </a:r>
                      <a:r>
                        <a:rPr lang="tr-TR" sz="1500" dirty="0" smtClean="0">
                          <a:latin typeface="+mj-lt"/>
                          <a:cs typeface="Times New Roman" panose="02020603050405020304" pitchFamily="18" charset="0"/>
                        </a:rPr>
                        <a:t> </a:t>
                      </a:r>
                      <a:r>
                        <a:rPr lang="tr-TR" sz="1500" dirty="0" err="1" smtClean="0">
                          <a:latin typeface="+mj-lt"/>
                          <a:cs typeface="Times New Roman" panose="02020603050405020304" pitchFamily="18" charset="0"/>
                        </a:rPr>
                        <a:t>only</a:t>
                      </a:r>
                      <a:r>
                        <a:rPr lang="tr-TR" sz="1500" dirty="0" smtClean="0">
                          <a:latin typeface="+mj-lt"/>
                          <a:cs typeface="Times New Roman" panose="02020603050405020304" pitchFamily="18" charset="0"/>
                        </a:rPr>
                        <a:t> 4 </a:t>
                      </a:r>
                      <a:r>
                        <a:rPr lang="tr-TR" sz="1500" dirty="0" err="1" smtClean="0">
                          <a:latin typeface="+mj-lt"/>
                          <a:cs typeface="Times New Roman" panose="02020603050405020304" pitchFamily="18" charset="0"/>
                        </a:rPr>
                        <a:t>quality</a:t>
                      </a:r>
                      <a:r>
                        <a:rPr lang="tr-TR" sz="1500" baseline="0" dirty="0" smtClean="0">
                          <a:latin typeface="+mj-lt"/>
                          <a:cs typeface="Times New Roman" panose="02020603050405020304" pitchFamily="18" charset="0"/>
                        </a:rPr>
                        <a:t> </a:t>
                      </a:r>
                      <a:r>
                        <a:rPr lang="tr-TR" sz="1500" baseline="0" dirty="0" err="1" smtClean="0">
                          <a:latin typeface="+mj-lt"/>
                          <a:cs typeface="Times New Roman" panose="02020603050405020304" pitchFamily="18" charset="0"/>
                        </a:rPr>
                        <a:t>models</a:t>
                      </a:r>
                      <a:r>
                        <a:rPr lang="tr-TR" sz="1500" dirty="0" smtClean="0">
                          <a:latin typeface="+mj-lt"/>
                          <a:cs typeface="Times New Roman" panose="02020603050405020304" pitchFamily="18" charset="0"/>
                        </a:rPr>
                        <a:t>)</a:t>
                      </a:r>
                      <a:endParaRPr lang="en-US" sz="1500" dirty="0" smtClean="0">
                        <a:latin typeface="+mj-lt"/>
                        <a:cs typeface="Times New Roman" panose="02020603050405020304" pitchFamily="18" charset="0"/>
                      </a:endParaRPr>
                    </a:p>
                    <a:p>
                      <a:endParaRPr lang="en-US" sz="1500" dirty="0">
                        <a:latin typeface="+mj-lt"/>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500" dirty="0" smtClean="0">
                          <a:latin typeface="+mj-lt"/>
                          <a:cs typeface="Times New Roman" panose="02020603050405020304" pitchFamily="18" charset="0"/>
                        </a:rPr>
                        <a:t>No</a:t>
                      </a:r>
                      <a:endParaRPr lang="en-US" sz="1500" dirty="0" smtClean="0">
                        <a:latin typeface="+mj-lt"/>
                        <a:cs typeface="Times New Roman" panose="02020603050405020304" pitchFamily="18" charset="0"/>
                      </a:endParaRPr>
                    </a:p>
                    <a:p>
                      <a:endParaRPr lang="en-US" sz="1500" dirty="0">
                        <a:latin typeface="+mj-lt"/>
                        <a:cs typeface="Times New Roman" panose="02020603050405020304" pitchFamily="18" charset="0"/>
                      </a:endParaRPr>
                    </a:p>
                  </a:txBody>
                  <a:tcPr/>
                </a:tc>
                <a:extLst>
                  <a:ext uri="{0D108BD9-81ED-4DB2-BD59-A6C34878D82A}">
                    <a16:rowId xmlns:a16="http://schemas.microsoft.com/office/drawing/2014/main" val="3153713994"/>
                  </a:ext>
                </a:extLst>
              </a:tr>
              <a:tr h="370840">
                <a:tc>
                  <a:txBody>
                    <a:bodyPr/>
                    <a:lstStyle/>
                    <a:p>
                      <a:r>
                        <a:rPr lang="en-US" sz="1500" kern="1200" dirty="0" smtClean="0">
                          <a:solidFill>
                            <a:schemeClr val="tx1"/>
                          </a:solidFill>
                          <a:effectLst/>
                          <a:latin typeface="+mj-lt"/>
                          <a:ea typeface="+mn-ea"/>
                          <a:cs typeface="Times New Roman" panose="02020603050405020304" pitchFamily="18" charset="0"/>
                        </a:rPr>
                        <a:t>Miguel et al. </a:t>
                      </a:r>
                      <a:r>
                        <a:rPr lang="tr-TR" sz="1500" kern="1200" dirty="0" smtClean="0">
                          <a:solidFill>
                            <a:schemeClr val="tx1"/>
                          </a:solidFill>
                          <a:effectLst/>
                          <a:latin typeface="+mj-lt"/>
                          <a:ea typeface="+mn-ea"/>
                          <a:cs typeface="Times New Roman" panose="02020603050405020304" pitchFamily="18" charset="0"/>
                        </a:rPr>
                        <a:t>[18]</a:t>
                      </a:r>
                      <a:endParaRPr lang="en-US" sz="1500" dirty="0">
                        <a:latin typeface="+mj-lt"/>
                        <a:cs typeface="Times New Roman" panose="02020603050405020304" pitchFamily="18" charset="0"/>
                      </a:endParaRPr>
                    </a:p>
                  </a:txBody>
                  <a:tcPr/>
                </a:tc>
                <a:tc>
                  <a:txBody>
                    <a:bodyPr/>
                    <a:lstStyle/>
                    <a:p>
                      <a:r>
                        <a:rPr lang="tr-TR" sz="1500" dirty="0" err="1" smtClean="0">
                          <a:latin typeface="+mj-lt"/>
                          <a:cs typeface="Times New Roman" panose="02020603050405020304" pitchFamily="18" charset="0"/>
                        </a:rPr>
                        <a:t>Review</a:t>
                      </a:r>
                      <a:endParaRPr lang="en-US" sz="1500" dirty="0">
                        <a:latin typeface="+mj-lt"/>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500" dirty="0" err="1" smtClean="0">
                          <a:latin typeface="+mj-lt"/>
                          <a:cs typeface="Times New Roman" panose="02020603050405020304" pitchFamily="18" charset="0"/>
                        </a:rPr>
                        <a:t>Yes</a:t>
                      </a:r>
                      <a:endParaRPr lang="en-US" sz="1500" dirty="0" smtClean="0">
                        <a:latin typeface="+mj-lt"/>
                        <a:cs typeface="Times New Roman" panose="02020603050405020304" pitchFamily="18" charset="0"/>
                      </a:endParaRPr>
                    </a:p>
                    <a:p>
                      <a:endParaRPr lang="en-US" sz="1500" dirty="0">
                        <a:latin typeface="+mj-lt"/>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tr-TR" sz="1500" dirty="0" smtClean="0">
                          <a:latin typeface="+mj-lt"/>
                          <a:cs typeface="Times New Roman" panose="02020603050405020304" pitchFamily="18" charset="0"/>
                        </a:rPr>
                        <a:t>No</a:t>
                      </a:r>
                      <a:endParaRPr lang="en-US" sz="1500" dirty="0" smtClean="0">
                        <a:latin typeface="+mj-lt"/>
                        <a:cs typeface="Times New Roman" panose="02020603050405020304" pitchFamily="18" charset="0"/>
                      </a:endParaRPr>
                    </a:p>
                    <a:p>
                      <a:endParaRPr lang="en-US" sz="1500" dirty="0">
                        <a:latin typeface="+mj-lt"/>
                        <a:cs typeface="Times New Roman" panose="02020603050405020304" pitchFamily="18" charset="0"/>
                      </a:endParaRPr>
                    </a:p>
                  </a:txBody>
                  <a:tcPr/>
                </a:tc>
                <a:extLst>
                  <a:ext uri="{0D108BD9-81ED-4DB2-BD59-A6C34878D82A}">
                    <a16:rowId xmlns:a16="http://schemas.microsoft.com/office/drawing/2014/main" val="117940317"/>
                  </a:ext>
                </a:extLst>
              </a:tr>
            </a:tbl>
          </a:graphicData>
        </a:graphic>
      </p:graphicFrame>
      <p:sp>
        <p:nvSpPr>
          <p:cNvPr id="3" name="Metin kutusu 2"/>
          <p:cNvSpPr txBox="1"/>
          <p:nvPr/>
        </p:nvSpPr>
        <p:spPr>
          <a:xfrm>
            <a:off x="1060267" y="5592800"/>
            <a:ext cx="7023463" cy="646331"/>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To the best of our knowledge, this is the first SLR study conducted on the meta-models for </a:t>
            </a:r>
            <a:r>
              <a:rPr lang="en-US" dirty="0" err="1">
                <a:latin typeface="Times New Roman" panose="02020603050405020304" pitchFamily="18" charset="0"/>
                <a:cs typeface="Times New Roman" panose="02020603050405020304" pitchFamily="18" charset="0"/>
              </a:rPr>
              <a:t>SQiE</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90332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err="1">
                <a:solidFill>
                  <a:schemeClr val="accent3">
                    <a:lumMod val="75000"/>
                  </a:schemeClr>
                </a:solidFill>
                <a:latin typeface="Times New Roman" panose="02020603050405020304" pitchFamily="18" charset="0"/>
                <a:cs typeface="Times New Roman" panose="02020603050405020304" pitchFamily="18" charset="0"/>
              </a:rPr>
              <a:t>Research</a:t>
            </a:r>
            <a:r>
              <a:rPr lang="tr-TR" sz="4000" b="1" dirty="0">
                <a:solidFill>
                  <a:schemeClr val="accent3">
                    <a:lumMod val="75000"/>
                  </a:schemeClr>
                </a:solidFill>
                <a:latin typeface="Times New Roman" panose="02020603050405020304" pitchFamily="18" charset="0"/>
                <a:cs typeface="Times New Roman" panose="02020603050405020304" pitchFamily="18" charset="0"/>
              </a:rPr>
              <a:t> </a:t>
            </a:r>
            <a:r>
              <a:rPr lang="tr-TR" sz="4000" b="1" dirty="0" err="1" smtClean="0">
                <a:solidFill>
                  <a:schemeClr val="accent3">
                    <a:lumMod val="75000"/>
                  </a:schemeClr>
                </a:solidFill>
                <a:latin typeface="Times New Roman" panose="02020603050405020304" pitchFamily="18" charset="0"/>
                <a:cs typeface="Times New Roman" panose="02020603050405020304" pitchFamily="18" charset="0"/>
              </a:rPr>
              <a:t>Method</a:t>
            </a:r>
            <a:r>
              <a:rPr lang="tr-TR" sz="4000" b="1" dirty="0" smtClean="0">
                <a:solidFill>
                  <a:schemeClr val="accent3">
                    <a:lumMod val="75000"/>
                  </a:schemeClr>
                </a:solidFill>
                <a:latin typeface="Times New Roman" panose="02020603050405020304" pitchFamily="18" charset="0"/>
                <a:cs typeface="Times New Roman" panose="02020603050405020304" pitchFamily="18" charset="0"/>
              </a:rPr>
              <a:t/>
            </a:r>
            <a:br>
              <a:rPr lang="tr-TR" sz="4000" b="1" dirty="0" smtClean="0">
                <a:solidFill>
                  <a:schemeClr val="accent3">
                    <a:lumMod val="75000"/>
                  </a:schemeClr>
                </a:solidFill>
                <a:latin typeface="Times New Roman" panose="02020603050405020304" pitchFamily="18" charset="0"/>
                <a:cs typeface="Times New Roman" panose="02020603050405020304" pitchFamily="18" charset="0"/>
              </a:rPr>
            </a:br>
            <a:r>
              <a:rPr lang="en-US" sz="2000" b="1" dirty="0">
                <a:solidFill>
                  <a:schemeClr val="accent3">
                    <a:lumMod val="75000"/>
                  </a:schemeClr>
                </a:solidFill>
                <a:latin typeface="Times New Roman" panose="02020603050405020304" pitchFamily="18" charset="0"/>
                <a:cs typeface="Times New Roman" panose="02020603050405020304" pitchFamily="18" charset="0"/>
              </a:rPr>
              <a:t>Process steps used in SLR</a:t>
            </a:r>
            <a:endParaRPr lang="en-US" sz="4000" b="1" dirty="0">
              <a:solidFill>
                <a:schemeClr val="accent3">
                  <a:lumMod val="75000"/>
                </a:schemeClr>
              </a:solidFill>
              <a:latin typeface="Times New Roman" panose="02020603050405020304" pitchFamily="18" charset="0"/>
              <a:cs typeface="Times New Roman" panose="02020603050405020304" pitchFamily="18" charset="0"/>
            </a:endParaRPr>
          </a:p>
        </p:txBody>
      </p:sp>
      <p:pic>
        <p:nvPicPr>
          <p:cNvPr id="4" name="İçerik Yer Tutucusu 3"/>
          <p:cNvPicPr>
            <a:picLocks noGrp="1" noChangeAspect="1"/>
          </p:cNvPicPr>
          <p:nvPr>
            <p:ph idx="1"/>
          </p:nvPr>
        </p:nvPicPr>
        <p:blipFill>
          <a:blip r:embed="rId2"/>
          <a:stretch>
            <a:fillRect/>
          </a:stretch>
        </p:blipFill>
        <p:spPr>
          <a:xfrm>
            <a:off x="644433" y="1783114"/>
            <a:ext cx="7576457" cy="4012546"/>
          </a:xfrm>
          <a:prstGeom prst="rect">
            <a:avLst/>
          </a:prstGeom>
        </p:spPr>
      </p:pic>
    </p:spTree>
    <p:extLst>
      <p:ext uri="{BB962C8B-B14F-4D97-AF65-F5344CB8AC3E}">
        <p14:creationId xmlns:p14="http://schemas.microsoft.com/office/powerpoint/2010/main" val="40373865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04969"/>
            <a:ext cx="8229600" cy="901019"/>
          </a:xfrm>
        </p:spPr>
        <p:txBody>
          <a:bodyPr>
            <a:normAutofit fontScale="90000"/>
          </a:bodyPr>
          <a:lstStyle/>
          <a:p>
            <a:r>
              <a:rPr lang="tr-TR" b="1" dirty="0" err="1">
                <a:solidFill>
                  <a:schemeClr val="accent3">
                    <a:lumMod val="75000"/>
                  </a:schemeClr>
                </a:solidFill>
                <a:latin typeface="Times New Roman" panose="02020603050405020304" pitchFamily="18" charset="0"/>
                <a:cs typeface="Times New Roman" panose="02020603050405020304" pitchFamily="18" charset="0"/>
              </a:rPr>
              <a:t>Research</a:t>
            </a:r>
            <a:r>
              <a:rPr lang="tr-TR" b="1" dirty="0">
                <a:solidFill>
                  <a:schemeClr val="accent3">
                    <a:lumMod val="75000"/>
                  </a:schemeClr>
                </a:solidFill>
                <a:latin typeface="Times New Roman" panose="02020603050405020304" pitchFamily="18" charset="0"/>
                <a:cs typeface="Times New Roman" panose="02020603050405020304" pitchFamily="18" charset="0"/>
              </a:rPr>
              <a:t> </a:t>
            </a:r>
            <a:r>
              <a:rPr lang="tr-TR" b="1" dirty="0" err="1" smtClean="0">
                <a:solidFill>
                  <a:schemeClr val="accent3">
                    <a:lumMod val="75000"/>
                  </a:schemeClr>
                </a:solidFill>
                <a:latin typeface="Times New Roman" panose="02020603050405020304" pitchFamily="18" charset="0"/>
                <a:cs typeface="Times New Roman" panose="02020603050405020304" pitchFamily="18" charset="0"/>
              </a:rPr>
              <a:t>Method</a:t>
            </a:r>
            <a:r>
              <a:rPr lang="tr-TR" sz="4000" b="1" dirty="0">
                <a:solidFill>
                  <a:schemeClr val="accent3">
                    <a:lumMod val="75000"/>
                  </a:schemeClr>
                </a:solidFill>
                <a:latin typeface="Times New Roman" panose="02020603050405020304" pitchFamily="18" charset="0"/>
                <a:cs typeface="Times New Roman" panose="02020603050405020304" pitchFamily="18" charset="0"/>
              </a:rPr>
              <a:t/>
            </a:r>
            <a:br>
              <a:rPr lang="tr-TR" sz="4000" b="1" dirty="0">
                <a:solidFill>
                  <a:schemeClr val="accent3">
                    <a:lumMod val="75000"/>
                  </a:schemeClr>
                </a:solidFill>
                <a:latin typeface="Times New Roman" panose="02020603050405020304" pitchFamily="18" charset="0"/>
                <a:cs typeface="Times New Roman" panose="02020603050405020304" pitchFamily="18" charset="0"/>
              </a:rPr>
            </a:br>
            <a:r>
              <a:rPr lang="en-US" sz="2700" b="1" dirty="0" smtClean="0">
                <a:solidFill>
                  <a:schemeClr val="accent3">
                    <a:lumMod val="75000"/>
                  </a:schemeClr>
                </a:solidFill>
                <a:latin typeface="Times New Roman" panose="02020603050405020304" pitchFamily="18" charset="0"/>
                <a:cs typeface="Times New Roman" panose="02020603050405020304" pitchFamily="18" charset="0"/>
              </a:rPr>
              <a:t>Research </a:t>
            </a:r>
            <a:r>
              <a:rPr lang="en-US" sz="2700" b="1" dirty="0">
                <a:solidFill>
                  <a:schemeClr val="accent3">
                    <a:lumMod val="75000"/>
                  </a:schemeClr>
                </a:solidFill>
                <a:latin typeface="Times New Roman" panose="02020603050405020304" pitchFamily="18" charset="0"/>
                <a:cs typeface="Times New Roman" panose="02020603050405020304" pitchFamily="18" charset="0"/>
              </a:rPr>
              <a:t>Questions of SLR</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470048551"/>
              </p:ext>
            </p:extLst>
          </p:nvPr>
        </p:nvGraphicFramePr>
        <p:xfrm>
          <a:off x="139338" y="1341120"/>
          <a:ext cx="8847908" cy="4841300"/>
        </p:xfrm>
        <a:graphic>
          <a:graphicData uri="http://schemas.openxmlformats.org/drawingml/2006/table">
            <a:tbl>
              <a:tblPr>
                <a:tableStyleId>{5940675A-B579-460E-94D1-54222C63F5DA}</a:tableStyleId>
              </a:tblPr>
              <a:tblGrid>
                <a:gridCol w="710018">
                  <a:extLst>
                    <a:ext uri="{9D8B030D-6E8A-4147-A177-3AD203B41FA5}">
                      <a16:colId xmlns:a16="http://schemas.microsoft.com/office/drawing/2014/main" val="3815183433"/>
                    </a:ext>
                  </a:extLst>
                </a:gridCol>
                <a:gridCol w="8137890">
                  <a:extLst>
                    <a:ext uri="{9D8B030D-6E8A-4147-A177-3AD203B41FA5}">
                      <a16:colId xmlns:a16="http://schemas.microsoft.com/office/drawing/2014/main" val="1269110512"/>
                    </a:ext>
                  </a:extLst>
                </a:gridCol>
              </a:tblGrid>
              <a:tr h="278674">
                <a:tc>
                  <a:txBody>
                    <a:bodyPr/>
                    <a:lstStyle/>
                    <a:p>
                      <a:pPr indent="144145" algn="l" hangingPunct="0">
                        <a:lnSpc>
                          <a:spcPts val="1200"/>
                        </a:lnSpc>
                        <a:spcAft>
                          <a:spcPts val="0"/>
                        </a:spcAft>
                      </a:pPr>
                      <a:r>
                        <a:rPr lang="en-US" sz="1300" b="1" dirty="0">
                          <a:effectLst/>
                          <a:latin typeface="+mj-lt"/>
                          <a:cs typeface="Times New Roman" panose="02020603050405020304" pitchFamily="18" charset="0"/>
                        </a:rPr>
                        <a:t>RQ#</a:t>
                      </a:r>
                      <a:endParaRPr lang="en-US" sz="1300" b="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300" b="1" dirty="0">
                          <a:effectLst/>
                          <a:latin typeface="+mj-lt"/>
                          <a:cs typeface="Times New Roman" panose="02020603050405020304" pitchFamily="18" charset="0"/>
                        </a:rPr>
                        <a:t>Description</a:t>
                      </a:r>
                      <a:endParaRPr lang="en-US" sz="1300" b="1"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2307293996"/>
                  </a:ext>
                </a:extLst>
              </a:tr>
              <a:tr h="214131">
                <a:tc>
                  <a:txBody>
                    <a:bodyPr/>
                    <a:lstStyle/>
                    <a:p>
                      <a:pPr indent="144145" algn="l" hangingPunct="0">
                        <a:lnSpc>
                          <a:spcPts val="1200"/>
                        </a:lnSpc>
                        <a:spcAft>
                          <a:spcPts val="0"/>
                        </a:spcAft>
                      </a:pPr>
                      <a:r>
                        <a:rPr lang="en-US" sz="1300" b="1" i="1" dirty="0">
                          <a:effectLst/>
                          <a:latin typeface="+mj-lt"/>
                          <a:cs typeface="Times New Roman" panose="02020603050405020304" pitchFamily="18" charset="0"/>
                        </a:rPr>
                        <a:t>RQ.1</a:t>
                      </a:r>
                      <a:endParaRPr lang="en-US" sz="1300" b="1" i="1" dirty="0">
                        <a:effectLst/>
                        <a:latin typeface="+mj-lt"/>
                        <a:ea typeface="Times New Roman" panose="02020603050405020304" pitchFamily="18" charset="0"/>
                        <a:cs typeface="Times New Roman" panose="02020603050405020304" pitchFamily="18" charset="0"/>
                      </a:endParaRPr>
                    </a:p>
                  </a:txBody>
                  <a:tcPr marL="26401" marR="26401" marT="0" marB="0" anchor="ctr">
                    <a:solidFill>
                      <a:schemeClr val="bg2"/>
                    </a:solidFill>
                  </a:tcPr>
                </a:tc>
                <a:tc>
                  <a:txBody>
                    <a:bodyPr/>
                    <a:lstStyle/>
                    <a:p>
                      <a:pPr indent="144145" algn="l" hangingPunct="0">
                        <a:lnSpc>
                          <a:spcPts val="1200"/>
                        </a:lnSpc>
                        <a:spcAft>
                          <a:spcPts val="0"/>
                        </a:spcAft>
                      </a:pPr>
                      <a:r>
                        <a:rPr lang="en-US" sz="1300" b="1" i="1" dirty="0">
                          <a:effectLst/>
                          <a:latin typeface="+mj-lt"/>
                          <a:cs typeface="Times New Roman" panose="02020603050405020304" pitchFamily="18" charset="0"/>
                        </a:rPr>
                        <a:t>What are the basic characteristics of the meta-model proposed in the study?</a:t>
                      </a:r>
                      <a:endParaRPr lang="en-US" sz="1300" b="1" i="1" dirty="0">
                        <a:effectLst/>
                        <a:latin typeface="+mj-lt"/>
                        <a:ea typeface="Times New Roman" panose="02020603050405020304" pitchFamily="18" charset="0"/>
                        <a:cs typeface="Times New Roman" panose="02020603050405020304" pitchFamily="18" charset="0"/>
                      </a:endParaRPr>
                    </a:p>
                  </a:txBody>
                  <a:tcPr marL="26401" marR="26401" marT="0" marB="0" anchor="ctr">
                    <a:solidFill>
                      <a:schemeClr val="bg2"/>
                    </a:solidFill>
                  </a:tcPr>
                </a:tc>
                <a:extLst>
                  <a:ext uri="{0D108BD9-81ED-4DB2-BD59-A6C34878D82A}">
                    <a16:rowId xmlns:a16="http://schemas.microsoft.com/office/drawing/2014/main" val="1619836812"/>
                  </a:ext>
                </a:extLst>
              </a:tr>
              <a:tr h="254370">
                <a:tc>
                  <a:txBody>
                    <a:bodyPr/>
                    <a:lstStyle/>
                    <a:p>
                      <a:pPr indent="144145" algn="r" hangingPunct="0">
                        <a:lnSpc>
                          <a:spcPts val="1200"/>
                        </a:lnSpc>
                        <a:spcAft>
                          <a:spcPts val="0"/>
                        </a:spcAft>
                      </a:pPr>
                      <a:r>
                        <a:rPr lang="en-US" sz="1200" i="1" dirty="0" smtClean="0">
                          <a:effectLst/>
                          <a:latin typeface="+mj-lt"/>
                          <a:cs typeface="Times New Roman" panose="02020603050405020304" pitchFamily="18" charset="0"/>
                        </a:rPr>
                        <a:t>  </a:t>
                      </a:r>
                      <a:r>
                        <a:rPr lang="en-US" sz="1200" i="1" dirty="0">
                          <a:effectLst/>
                          <a:latin typeface="+mj-lt"/>
                          <a:cs typeface="Times New Roman" panose="02020603050405020304" pitchFamily="18" charset="0"/>
                        </a:rPr>
                        <a:t>RQ.1.1</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What is the main purpose of the meta-model proposed? (e.g. generic or specific)</a:t>
                      </a:r>
                      <a:endParaRPr lang="en-US" sz="1200"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1476903004"/>
                  </a:ext>
                </a:extLst>
              </a:tr>
              <a:tr h="254370">
                <a:tc>
                  <a:txBody>
                    <a:bodyPr/>
                    <a:lstStyle/>
                    <a:p>
                      <a:pPr indent="144145" algn="r" hangingPunct="0">
                        <a:lnSpc>
                          <a:spcPts val="1200"/>
                        </a:lnSpc>
                        <a:spcAft>
                          <a:spcPts val="0"/>
                        </a:spcAft>
                      </a:pPr>
                      <a:r>
                        <a:rPr lang="en-US" sz="1200" i="1" dirty="0" smtClean="0">
                          <a:effectLst/>
                          <a:latin typeface="+mj-lt"/>
                          <a:cs typeface="Times New Roman" panose="02020603050405020304" pitchFamily="18" charset="0"/>
                        </a:rPr>
                        <a:t>  </a:t>
                      </a:r>
                      <a:r>
                        <a:rPr lang="en-US" sz="1200" i="1" dirty="0">
                          <a:effectLst/>
                          <a:latin typeface="+mj-lt"/>
                          <a:cs typeface="Times New Roman" panose="02020603050405020304" pitchFamily="18" charset="0"/>
                        </a:rPr>
                        <a:t>RQ.1.2</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Which type of software products are targeted for </a:t>
                      </a:r>
                      <a:r>
                        <a:rPr lang="en-US" sz="1200" dirty="0" err="1">
                          <a:effectLst/>
                          <a:latin typeface="+mj-lt"/>
                          <a:cs typeface="Times New Roman" panose="02020603050405020304" pitchFamily="18" charset="0"/>
                        </a:rPr>
                        <a:t>SQiE</a:t>
                      </a:r>
                      <a:r>
                        <a:rPr lang="en-US" sz="1200" dirty="0">
                          <a:effectLst/>
                          <a:latin typeface="+mj-lt"/>
                          <a:cs typeface="Times New Roman" panose="02020603050405020304" pitchFamily="18" charset="0"/>
                        </a:rPr>
                        <a:t>? (e.g. OSS, COTS, custom)</a:t>
                      </a:r>
                      <a:endParaRPr lang="en-US" sz="1200"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838960249"/>
                  </a:ext>
                </a:extLst>
              </a:tr>
              <a:tr h="254370">
                <a:tc>
                  <a:txBody>
                    <a:bodyPr/>
                    <a:lstStyle/>
                    <a:p>
                      <a:pPr indent="144145" algn="r" hangingPunct="0">
                        <a:lnSpc>
                          <a:spcPts val="1200"/>
                        </a:lnSpc>
                        <a:spcAft>
                          <a:spcPts val="0"/>
                        </a:spcAft>
                      </a:pPr>
                      <a:r>
                        <a:rPr lang="en-US" sz="1200" i="1" dirty="0" smtClean="0">
                          <a:effectLst/>
                          <a:latin typeface="+mj-lt"/>
                          <a:cs typeface="Times New Roman" panose="02020603050405020304" pitchFamily="18" charset="0"/>
                        </a:rPr>
                        <a:t>  </a:t>
                      </a:r>
                      <a:r>
                        <a:rPr lang="en-US" sz="1200" i="1" dirty="0">
                          <a:effectLst/>
                          <a:latin typeface="+mj-lt"/>
                          <a:cs typeface="Times New Roman" panose="02020603050405020304" pitchFamily="18" charset="0"/>
                        </a:rPr>
                        <a:t>RQ.1.3</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Is the meta-model taken as the base for tool development in the study? (yes or no)</a:t>
                      </a:r>
                      <a:endParaRPr lang="en-US" sz="1200"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1343261930"/>
                  </a:ext>
                </a:extLst>
              </a:tr>
              <a:tr h="254370">
                <a:tc>
                  <a:txBody>
                    <a:bodyPr/>
                    <a:lstStyle/>
                    <a:p>
                      <a:pPr indent="144145" algn="l" hangingPunct="0">
                        <a:lnSpc>
                          <a:spcPts val="1200"/>
                        </a:lnSpc>
                        <a:spcAft>
                          <a:spcPts val="0"/>
                        </a:spcAft>
                      </a:pPr>
                      <a:r>
                        <a:rPr lang="en-US" sz="1300" b="1" i="1" dirty="0">
                          <a:effectLst/>
                          <a:latin typeface="+mj-lt"/>
                          <a:cs typeface="Times New Roman" panose="02020603050405020304" pitchFamily="18" charset="0"/>
                        </a:rPr>
                        <a:t>RQ.2</a:t>
                      </a:r>
                      <a:endParaRPr lang="en-US" sz="1300" b="1" i="1" dirty="0">
                        <a:effectLst/>
                        <a:latin typeface="+mj-lt"/>
                        <a:ea typeface="Times New Roman" panose="02020603050405020304" pitchFamily="18" charset="0"/>
                        <a:cs typeface="Times New Roman" panose="02020603050405020304" pitchFamily="18" charset="0"/>
                      </a:endParaRPr>
                    </a:p>
                  </a:txBody>
                  <a:tcPr marL="26401" marR="26401" marT="0" marB="0" anchor="ctr">
                    <a:solidFill>
                      <a:schemeClr val="bg2"/>
                    </a:solidFill>
                  </a:tcPr>
                </a:tc>
                <a:tc>
                  <a:txBody>
                    <a:bodyPr/>
                    <a:lstStyle/>
                    <a:p>
                      <a:pPr indent="144145" algn="l" hangingPunct="0">
                        <a:lnSpc>
                          <a:spcPts val="1200"/>
                        </a:lnSpc>
                        <a:spcAft>
                          <a:spcPts val="0"/>
                        </a:spcAft>
                      </a:pPr>
                      <a:r>
                        <a:rPr lang="en-US" sz="1300" b="1" i="1" dirty="0">
                          <a:effectLst/>
                          <a:latin typeface="+mj-lt"/>
                          <a:cs typeface="Times New Roman" panose="02020603050405020304" pitchFamily="18" charset="0"/>
                        </a:rPr>
                        <a:t>Are there any software quality models taken as reference for the proposal? If yes:</a:t>
                      </a:r>
                      <a:endParaRPr lang="en-US" sz="1300" b="1" i="1" dirty="0">
                        <a:effectLst/>
                        <a:latin typeface="+mj-lt"/>
                        <a:ea typeface="Times New Roman" panose="02020603050405020304" pitchFamily="18" charset="0"/>
                        <a:cs typeface="Times New Roman" panose="02020603050405020304" pitchFamily="18" charset="0"/>
                      </a:endParaRPr>
                    </a:p>
                  </a:txBody>
                  <a:tcPr marL="26401" marR="26401" marT="0" marB="0" anchor="ctr">
                    <a:solidFill>
                      <a:schemeClr val="bg2"/>
                    </a:solidFill>
                  </a:tcPr>
                </a:tc>
                <a:extLst>
                  <a:ext uri="{0D108BD9-81ED-4DB2-BD59-A6C34878D82A}">
                    <a16:rowId xmlns:a16="http://schemas.microsoft.com/office/drawing/2014/main" val="321792946"/>
                  </a:ext>
                </a:extLst>
              </a:tr>
              <a:tr h="294041">
                <a:tc>
                  <a:txBody>
                    <a:bodyPr/>
                    <a:lstStyle/>
                    <a:p>
                      <a:pPr indent="144145" algn="r" hangingPunct="0">
                        <a:lnSpc>
                          <a:spcPts val="1200"/>
                        </a:lnSpc>
                        <a:spcAft>
                          <a:spcPts val="0"/>
                        </a:spcAft>
                      </a:pPr>
                      <a:r>
                        <a:rPr lang="en-US" sz="1200" i="1" dirty="0" smtClean="0">
                          <a:effectLst/>
                          <a:latin typeface="+mj-lt"/>
                          <a:cs typeface="Times New Roman" panose="02020603050405020304" pitchFamily="18" charset="0"/>
                        </a:rPr>
                        <a:t>RQ.2.1</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Which software quality model(s) are taken as reference? (e.g. ISO 25000)</a:t>
                      </a:r>
                      <a:endParaRPr lang="en-US" sz="1200"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2531904818"/>
                  </a:ext>
                </a:extLst>
              </a:tr>
              <a:tr h="254370">
                <a:tc>
                  <a:txBody>
                    <a:bodyPr/>
                    <a:lstStyle/>
                    <a:p>
                      <a:pPr indent="144145" algn="r" hangingPunct="0">
                        <a:lnSpc>
                          <a:spcPts val="1200"/>
                        </a:lnSpc>
                        <a:spcAft>
                          <a:spcPts val="0"/>
                        </a:spcAft>
                      </a:pPr>
                      <a:r>
                        <a:rPr lang="en-US" sz="1200" i="1" dirty="0" smtClean="0">
                          <a:effectLst/>
                          <a:latin typeface="+mj-lt"/>
                          <a:cs typeface="Times New Roman" panose="02020603050405020304" pitchFamily="18" charset="0"/>
                        </a:rPr>
                        <a:t>RQ.2.2</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Does the meta-model serve for </a:t>
                      </a:r>
                      <a:r>
                        <a:rPr lang="en-US" sz="1200" dirty="0" err="1">
                          <a:effectLst/>
                          <a:latin typeface="+mj-lt"/>
                          <a:cs typeface="Times New Roman" panose="02020603050405020304" pitchFamily="18" charset="0"/>
                        </a:rPr>
                        <a:t>SQiE</a:t>
                      </a:r>
                      <a:r>
                        <a:rPr lang="en-US" sz="1200" dirty="0">
                          <a:effectLst/>
                          <a:latin typeface="+mj-lt"/>
                          <a:cs typeface="Times New Roman" panose="02020603050405020304" pitchFamily="18" charset="0"/>
                        </a:rPr>
                        <a:t> with respect to all the models taken as reference?</a:t>
                      </a:r>
                      <a:endParaRPr lang="en-US" sz="1200"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3835904388"/>
                  </a:ext>
                </a:extLst>
              </a:tr>
              <a:tr h="357159">
                <a:tc>
                  <a:txBody>
                    <a:bodyPr/>
                    <a:lstStyle/>
                    <a:p>
                      <a:pPr indent="144145" algn="r" hangingPunct="0">
                        <a:lnSpc>
                          <a:spcPts val="1200"/>
                        </a:lnSpc>
                        <a:spcAft>
                          <a:spcPts val="0"/>
                        </a:spcAft>
                      </a:pPr>
                      <a:r>
                        <a:rPr lang="en-US" sz="1200" i="1" dirty="0" smtClean="0">
                          <a:effectLst/>
                          <a:latin typeface="+mj-lt"/>
                          <a:cs typeface="Times New Roman" panose="02020603050405020304" pitchFamily="18" charset="0"/>
                        </a:rPr>
                        <a:t>RQ.2.3</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Is the terminology of the software quality model(s) taken as reference mapped to the terminology defined by the meta-model in the study?</a:t>
                      </a:r>
                      <a:endParaRPr lang="en-US" sz="1200"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3317326079"/>
                  </a:ext>
                </a:extLst>
              </a:tr>
              <a:tr h="235239">
                <a:tc>
                  <a:txBody>
                    <a:bodyPr/>
                    <a:lstStyle/>
                    <a:p>
                      <a:pPr indent="144145" algn="r" hangingPunct="0">
                        <a:lnSpc>
                          <a:spcPts val="1200"/>
                        </a:lnSpc>
                        <a:spcAft>
                          <a:spcPts val="0"/>
                        </a:spcAft>
                      </a:pPr>
                      <a:r>
                        <a:rPr lang="en-US" sz="1200" i="1" dirty="0" smtClean="0">
                          <a:effectLst/>
                          <a:latin typeface="+mj-lt"/>
                          <a:cs typeface="Times New Roman" panose="02020603050405020304" pitchFamily="18" charset="0"/>
                        </a:rPr>
                        <a:t>RQ.2.4    </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Is the structure of the software quality model(s) taken as reference mapped to the structure of the meta-model in the study?</a:t>
                      </a:r>
                      <a:endParaRPr lang="en-US" sz="1200"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3280024543"/>
                  </a:ext>
                </a:extLst>
              </a:tr>
              <a:tr h="214131">
                <a:tc>
                  <a:txBody>
                    <a:bodyPr/>
                    <a:lstStyle/>
                    <a:p>
                      <a:pPr indent="144145" algn="l" hangingPunct="0">
                        <a:lnSpc>
                          <a:spcPts val="1200"/>
                        </a:lnSpc>
                        <a:spcAft>
                          <a:spcPts val="0"/>
                        </a:spcAft>
                      </a:pPr>
                      <a:r>
                        <a:rPr lang="en-US" sz="1300" b="1" i="1" dirty="0">
                          <a:effectLst/>
                          <a:latin typeface="+mj-lt"/>
                          <a:cs typeface="Times New Roman" panose="02020603050405020304" pitchFamily="18" charset="0"/>
                        </a:rPr>
                        <a:t>RQ.3</a:t>
                      </a:r>
                      <a:endParaRPr lang="en-US" sz="1300" b="1" i="1" dirty="0">
                        <a:effectLst/>
                        <a:latin typeface="+mj-lt"/>
                        <a:ea typeface="Times New Roman" panose="02020603050405020304" pitchFamily="18" charset="0"/>
                        <a:cs typeface="Times New Roman" panose="02020603050405020304" pitchFamily="18" charset="0"/>
                      </a:endParaRPr>
                    </a:p>
                  </a:txBody>
                  <a:tcPr marL="26401" marR="26401" marT="0" marB="0" anchor="ctr">
                    <a:solidFill>
                      <a:schemeClr val="bg2"/>
                    </a:solidFill>
                  </a:tcPr>
                </a:tc>
                <a:tc>
                  <a:txBody>
                    <a:bodyPr/>
                    <a:lstStyle/>
                    <a:p>
                      <a:pPr indent="144145" algn="l" hangingPunct="0">
                        <a:lnSpc>
                          <a:spcPts val="1200"/>
                        </a:lnSpc>
                        <a:spcAft>
                          <a:spcPts val="0"/>
                        </a:spcAft>
                      </a:pPr>
                      <a:r>
                        <a:rPr lang="en-US" sz="1300" b="1" i="1" dirty="0">
                          <a:effectLst/>
                          <a:latin typeface="+mj-lt"/>
                          <a:cs typeface="Times New Roman" panose="02020603050405020304" pitchFamily="18" charset="0"/>
                        </a:rPr>
                        <a:t>What are the basic characteristics of </a:t>
                      </a:r>
                      <a:r>
                        <a:rPr lang="en-US" sz="1300" b="1" i="1" dirty="0" err="1">
                          <a:effectLst/>
                          <a:latin typeface="+mj-lt"/>
                          <a:cs typeface="Times New Roman" panose="02020603050405020304" pitchFamily="18" charset="0"/>
                        </a:rPr>
                        <a:t>SQiE</a:t>
                      </a:r>
                      <a:r>
                        <a:rPr lang="en-US" sz="1300" b="1" i="1" dirty="0">
                          <a:effectLst/>
                          <a:latin typeface="+mj-lt"/>
                          <a:cs typeface="Times New Roman" panose="02020603050405020304" pitchFamily="18" charset="0"/>
                        </a:rPr>
                        <a:t> as defined in the meta-model?</a:t>
                      </a:r>
                      <a:endParaRPr lang="en-US" sz="1300" b="1" i="1" dirty="0">
                        <a:effectLst/>
                        <a:latin typeface="+mj-lt"/>
                        <a:ea typeface="Times New Roman" panose="02020603050405020304" pitchFamily="18" charset="0"/>
                        <a:cs typeface="Times New Roman" panose="02020603050405020304" pitchFamily="18" charset="0"/>
                      </a:endParaRPr>
                    </a:p>
                  </a:txBody>
                  <a:tcPr marL="26401" marR="26401" marT="0" marB="0" anchor="ctr">
                    <a:solidFill>
                      <a:schemeClr val="bg2"/>
                    </a:solidFill>
                  </a:tcPr>
                </a:tc>
                <a:extLst>
                  <a:ext uri="{0D108BD9-81ED-4DB2-BD59-A6C34878D82A}">
                    <a16:rowId xmlns:a16="http://schemas.microsoft.com/office/drawing/2014/main" val="3705174411"/>
                  </a:ext>
                </a:extLst>
              </a:tr>
              <a:tr h="254370">
                <a:tc>
                  <a:txBody>
                    <a:bodyPr/>
                    <a:lstStyle/>
                    <a:p>
                      <a:pPr indent="144145" algn="r" hangingPunct="0">
                        <a:lnSpc>
                          <a:spcPts val="1200"/>
                        </a:lnSpc>
                        <a:spcAft>
                          <a:spcPts val="0"/>
                        </a:spcAft>
                      </a:pPr>
                      <a:r>
                        <a:rPr lang="en-US" sz="1200" i="1" dirty="0" smtClean="0">
                          <a:effectLst/>
                          <a:latin typeface="+mj-lt"/>
                          <a:cs typeface="Times New Roman" panose="02020603050405020304" pitchFamily="18" charset="0"/>
                        </a:rPr>
                        <a:t>RQ.3.1</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What methods/techniques are used as reference for </a:t>
                      </a:r>
                      <a:r>
                        <a:rPr lang="en-US" sz="1200" dirty="0" err="1">
                          <a:effectLst/>
                          <a:latin typeface="+mj-lt"/>
                          <a:cs typeface="Times New Roman" panose="02020603050405020304" pitchFamily="18" charset="0"/>
                        </a:rPr>
                        <a:t>SQiE</a:t>
                      </a:r>
                      <a:r>
                        <a:rPr lang="en-US" sz="1200" dirty="0">
                          <a:effectLst/>
                          <a:latin typeface="+mj-lt"/>
                          <a:cs typeface="Times New Roman" panose="02020603050405020304" pitchFamily="18" charset="0"/>
                        </a:rPr>
                        <a:t>? (e.g. GQM)</a:t>
                      </a:r>
                      <a:endParaRPr lang="en-US" sz="1200"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641766924"/>
                  </a:ext>
                </a:extLst>
              </a:tr>
              <a:tr h="254370">
                <a:tc>
                  <a:txBody>
                    <a:bodyPr/>
                    <a:lstStyle/>
                    <a:p>
                      <a:pPr indent="144145" algn="r" hangingPunct="0">
                        <a:lnSpc>
                          <a:spcPts val="1200"/>
                        </a:lnSpc>
                        <a:spcAft>
                          <a:spcPts val="0"/>
                        </a:spcAft>
                      </a:pPr>
                      <a:r>
                        <a:rPr lang="en-US" sz="1200" i="1" dirty="0" smtClean="0">
                          <a:effectLst/>
                          <a:latin typeface="+mj-lt"/>
                          <a:cs typeface="Times New Roman" panose="02020603050405020304" pitchFamily="18" charset="0"/>
                        </a:rPr>
                        <a:t>RQ.3.2</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200" dirty="0" smtClean="0">
                          <a:effectLst/>
                          <a:latin typeface="+mj-lt"/>
                          <a:cs typeface="Times New Roman" panose="02020603050405020304" pitchFamily="18" charset="0"/>
                        </a:rPr>
                        <a:t>Does the meta-model support qualitative or quantitative</a:t>
                      </a:r>
                      <a:r>
                        <a:rPr lang="tr-TR" sz="1200" dirty="0" smtClean="0">
                          <a:effectLst/>
                          <a:latin typeface="+mj-lt"/>
                          <a:cs typeface="Times New Roman" panose="02020603050405020304" pitchFamily="18" charset="0"/>
                        </a:rPr>
                        <a:t> </a:t>
                      </a:r>
                      <a:r>
                        <a:rPr lang="en-US" sz="1200" dirty="0" smtClean="0">
                          <a:effectLst/>
                          <a:latin typeface="+mj-lt"/>
                          <a:cs typeface="Times New Roman" panose="02020603050405020304" pitchFamily="18" charset="0"/>
                        </a:rPr>
                        <a:t>evaluation? </a:t>
                      </a:r>
                      <a:endParaRPr lang="en-US" sz="1200"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1545273276"/>
                  </a:ext>
                </a:extLst>
              </a:tr>
              <a:tr h="254370">
                <a:tc>
                  <a:txBody>
                    <a:bodyPr/>
                    <a:lstStyle/>
                    <a:p>
                      <a:pPr indent="144145" algn="r" hangingPunct="0">
                        <a:lnSpc>
                          <a:spcPts val="1200"/>
                        </a:lnSpc>
                        <a:spcAft>
                          <a:spcPts val="0"/>
                        </a:spcAft>
                      </a:pPr>
                      <a:r>
                        <a:rPr lang="en-US" sz="1200" i="1" dirty="0" smtClean="0">
                          <a:effectLst/>
                          <a:latin typeface="+mj-lt"/>
                          <a:cs typeface="Times New Roman" panose="02020603050405020304" pitchFamily="18" charset="0"/>
                        </a:rPr>
                        <a:t>  RQ.3.3</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200" dirty="0" smtClean="0">
                          <a:effectLst/>
                          <a:latin typeface="+mj-lt"/>
                          <a:cs typeface="Times New Roman" panose="02020603050405020304" pitchFamily="18" charset="0"/>
                        </a:rPr>
                        <a:t>Does the meta-model support subjective or objective evaluation?</a:t>
                      </a:r>
                      <a:endParaRPr lang="en-US" sz="1200"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3877843166"/>
                  </a:ext>
                </a:extLst>
              </a:tr>
              <a:tr h="288644">
                <a:tc>
                  <a:txBody>
                    <a:bodyPr/>
                    <a:lstStyle/>
                    <a:p>
                      <a:pPr indent="144145" algn="r" hangingPunct="0">
                        <a:lnSpc>
                          <a:spcPts val="1200"/>
                        </a:lnSpc>
                        <a:spcAft>
                          <a:spcPts val="0"/>
                        </a:spcAft>
                      </a:pPr>
                      <a:r>
                        <a:rPr lang="en-US" sz="1200" i="1" dirty="0" smtClean="0">
                          <a:effectLst/>
                          <a:latin typeface="+mj-lt"/>
                          <a:cs typeface="Times New Roman" panose="02020603050405020304" pitchFamily="18" charset="0"/>
                        </a:rPr>
                        <a:t>  </a:t>
                      </a:r>
                      <a:r>
                        <a:rPr lang="en-US" sz="1200" i="1" dirty="0">
                          <a:effectLst/>
                          <a:latin typeface="+mj-lt"/>
                          <a:cs typeface="Times New Roman" panose="02020603050405020304" pitchFamily="18" charset="0"/>
                        </a:rPr>
                        <a:t>RQ.3.4</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200" kern="1200" dirty="0" smtClean="0">
                          <a:solidFill>
                            <a:schemeClr val="tx1"/>
                          </a:solidFill>
                          <a:effectLst/>
                          <a:latin typeface="+mj-lt"/>
                          <a:ea typeface="+mn-ea"/>
                          <a:cs typeface="Times New Roman" panose="02020603050405020304" pitchFamily="18" charset="0"/>
                        </a:rPr>
                        <a:t>Does the meta-model support </a:t>
                      </a:r>
                      <a:r>
                        <a:rPr lang="en-US" sz="1200" kern="1200" dirty="0" err="1" smtClean="0">
                          <a:solidFill>
                            <a:schemeClr val="tx1"/>
                          </a:solidFill>
                          <a:effectLst/>
                          <a:latin typeface="+mj-lt"/>
                          <a:ea typeface="+mn-ea"/>
                          <a:cs typeface="Times New Roman" panose="02020603050405020304" pitchFamily="18" charset="0"/>
                        </a:rPr>
                        <a:t>SQiE</a:t>
                      </a:r>
                      <a:r>
                        <a:rPr lang="en-US" sz="1200" kern="1200" dirty="0" smtClean="0">
                          <a:solidFill>
                            <a:schemeClr val="tx1"/>
                          </a:solidFill>
                          <a:effectLst/>
                          <a:latin typeface="+mj-lt"/>
                          <a:ea typeface="+mn-ea"/>
                          <a:cs typeface="Times New Roman" panose="02020603050405020304" pitchFamily="18" charset="0"/>
                        </a:rPr>
                        <a:t> at a single point or throughout software evolution? </a:t>
                      </a:r>
                      <a:endParaRPr lang="en-US" sz="1200" kern="1200" dirty="0">
                        <a:solidFill>
                          <a:schemeClr val="tx1"/>
                        </a:solidFill>
                        <a:effectLst/>
                        <a:latin typeface="+mj-lt"/>
                        <a:ea typeface="+mn-ea"/>
                        <a:cs typeface="Times New Roman" panose="02020603050405020304" pitchFamily="18" charset="0"/>
                      </a:endParaRPr>
                    </a:p>
                  </a:txBody>
                  <a:tcPr marL="26401" marR="26401" marT="0" marB="0" anchor="ctr"/>
                </a:tc>
                <a:extLst>
                  <a:ext uri="{0D108BD9-81ED-4DB2-BD59-A6C34878D82A}">
                    <a16:rowId xmlns:a16="http://schemas.microsoft.com/office/drawing/2014/main" val="3080852977"/>
                  </a:ext>
                </a:extLst>
              </a:tr>
              <a:tr h="254370">
                <a:tc>
                  <a:txBody>
                    <a:bodyPr/>
                    <a:lstStyle/>
                    <a:p>
                      <a:pPr indent="144145" algn="r" hangingPunct="0">
                        <a:lnSpc>
                          <a:spcPts val="1200"/>
                        </a:lnSpc>
                        <a:spcAft>
                          <a:spcPts val="0"/>
                        </a:spcAft>
                      </a:pPr>
                      <a:r>
                        <a:rPr lang="en-US" sz="1200" b="0" i="1" dirty="0" smtClean="0">
                          <a:effectLst/>
                          <a:latin typeface="+mj-lt"/>
                          <a:cs typeface="Times New Roman" panose="02020603050405020304" pitchFamily="18" charset="0"/>
                        </a:rPr>
                        <a:t>RQ</a:t>
                      </a:r>
                      <a:r>
                        <a:rPr lang="tr-TR" sz="1200" b="0" i="1" dirty="0" smtClean="0">
                          <a:effectLst/>
                          <a:latin typeface="+mj-lt"/>
                          <a:cs typeface="Times New Roman" panose="02020603050405020304" pitchFamily="18" charset="0"/>
                        </a:rPr>
                        <a:t>.</a:t>
                      </a:r>
                      <a:r>
                        <a:rPr lang="en-US" sz="1200" b="0" i="1" dirty="0" smtClean="0">
                          <a:effectLst/>
                          <a:latin typeface="+mj-lt"/>
                          <a:cs typeface="Times New Roman" panose="02020603050405020304" pitchFamily="18" charset="0"/>
                        </a:rPr>
                        <a:t>3.5</a:t>
                      </a:r>
                      <a:endParaRPr lang="en-US" sz="1200" b="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indent="144145" algn="l" hangingPunct="0">
                        <a:lnSpc>
                          <a:spcPts val="1200"/>
                        </a:lnSpc>
                        <a:spcAft>
                          <a:spcPts val="0"/>
                        </a:spcAft>
                      </a:pPr>
                      <a:r>
                        <a:rPr lang="en-US" sz="1200" dirty="0">
                          <a:effectLst/>
                          <a:latin typeface="+mj-lt"/>
                          <a:cs typeface="Times New Roman" panose="02020603050405020304" pitchFamily="18" charset="0"/>
                        </a:rPr>
                        <a:t>How are the results of evaluation provided to users? (e.g. single index, table, graphic)</a:t>
                      </a:r>
                      <a:endParaRPr lang="en-US" sz="1200" dirty="0">
                        <a:effectLst/>
                        <a:latin typeface="+mj-lt"/>
                        <a:ea typeface="Times New Roman" panose="02020603050405020304" pitchFamily="18" charset="0"/>
                        <a:cs typeface="Times New Roman" panose="02020603050405020304" pitchFamily="18" charset="0"/>
                      </a:endParaRPr>
                    </a:p>
                  </a:txBody>
                  <a:tcPr marL="26401" marR="26401" marT="0" marB="0" anchor="ctr"/>
                </a:tc>
                <a:extLst>
                  <a:ext uri="{0D108BD9-81ED-4DB2-BD59-A6C34878D82A}">
                    <a16:rowId xmlns:a16="http://schemas.microsoft.com/office/drawing/2014/main" val="2271289137"/>
                  </a:ext>
                </a:extLst>
              </a:tr>
              <a:tr h="273711">
                <a:tc>
                  <a:txBody>
                    <a:bodyPr/>
                    <a:lstStyle/>
                    <a:p>
                      <a:pPr indent="144145" algn="r" hangingPunct="0">
                        <a:lnSpc>
                          <a:spcPts val="1200"/>
                        </a:lnSpc>
                        <a:spcAft>
                          <a:spcPts val="0"/>
                        </a:spcAft>
                      </a:pPr>
                      <a:r>
                        <a:rPr lang="en-US" sz="1200" i="1" dirty="0" smtClean="0">
                          <a:effectLst/>
                          <a:latin typeface="+mj-lt"/>
                          <a:cs typeface="Times New Roman" panose="02020603050405020304" pitchFamily="18" charset="0"/>
                        </a:rPr>
                        <a:t>  </a:t>
                      </a:r>
                      <a:r>
                        <a:rPr lang="en-US" sz="1200" i="1" dirty="0">
                          <a:effectLst/>
                          <a:latin typeface="+mj-lt"/>
                          <a:cs typeface="Times New Roman" panose="02020603050405020304" pitchFamily="18" charset="0"/>
                        </a:rPr>
                        <a:t>RQ.3.6</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marL="0" marR="0" indent="144145" algn="l" defTabSz="457200" rtl="0" eaLnBrk="1" fontAlgn="auto" latinLnBrk="0" hangingPunct="0">
                        <a:lnSpc>
                          <a:spcPts val="1200"/>
                        </a:lnSpc>
                        <a:spcBef>
                          <a:spcPts val="0"/>
                        </a:spcBef>
                        <a:spcAft>
                          <a:spcPts val="0"/>
                        </a:spcAft>
                        <a:buClrTx/>
                        <a:buSzTx/>
                        <a:buFontTx/>
                        <a:buNone/>
                        <a:tabLst/>
                        <a:defRPr/>
                      </a:pPr>
                      <a:r>
                        <a:rPr lang="en-US" sz="1200" dirty="0" smtClean="0">
                          <a:effectLst/>
                          <a:latin typeface="+mj-lt"/>
                          <a:cs typeface="Times New Roman" panose="02020603050405020304" pitchFamily="18" charset="0"/>
                        </a:rPr>
                        <a:t>Which data analytics methods are defined for </a:t>
                      </a:r>
                      <a:r>
                        <a:rPr lang="en-US" sz="1200" dirty="0" err="1" smtClean="0">
                          <a:effectLst/>
                          <a:latin typeface="+mj-lt"/>
                          <a:cs typeface="Times New Roman" panose="02020603050405020304" pitchFamily="18" charset="0"/>
                        </a:rPr>
                        <a:t>SQiE</a:t>
                      </a:r>
                      <a:r>
                        <a:rPr lang="en-US" sz="1200" dirty="0" smtClean="0">
                          <a:effectLst/>
                          <a:latin typeface="+mj-lt"/>
                          <a:cs typeface="Times New Roman" panose="02020603050405020304" pitchFamily="18" charset="0"/>
                        </a:rPr>
                        <a:t> in the meta-model? (e.g. statistical, </a:t>
                      </a:r>
                      <a:r>
                        <a:rPr lang="tr-TR" sz="1200" dirty="0" smtClean="0">
                          <a:effectLst/>
                          <a:latin typeface="+mj-lt"/>
                          <a:cs typeface="Times New Roman" panose="02020603050405020304" pitchFamily="18" charset="0"/>
                        </a:rPr>
                        <a:t>ML</a:t>
                      </a:r>
                      <a:r>
                        <a:rPr lang="en-US" sz="1200" dirty="0" smtClean="0">
                          <a:effectLst/>
                          <a:latin typeface="+mj-lt"/>
                          <a:cs typeface="Times New Roman" panose="02020603050405020304" pitchFamily="18" charset="0"/>
                        </a:rPr>
                        <a:t>, expert evaluation, fuzzy)</a:t>
                      </a:r>
                      <a:r>
                        <a:rPr lang="tr-TR" sz="1200" dirty="0" smtClean="0">
                          <a:effectLst/>
                          <a:latin typeface="+mj-lt"/>
                          <a:cs typeface="Times New Roman" panose="02020603050405020304" pitchFamily="18" charset="0"/>
                        </a:rPr>
                        <a:t> </a:t>
                      </a:r>
                      <a:endParaRPr lang="en-US" sz="1200" dirty="0" smtClean="0">
                        <a:effectLst/>
                        <a:latin typeface="+mj-lt"/>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93206741"/>
                  </a:ext>
                </a:extLst>
              </a:tr>
              <a:tr h="381003">
                <a:tc>
                  <a:txBody>
                    <a:bodyPr/>
                    <a:lstStyle/>
                    <a:p>
                      <a:pPr indent="144145" algn="r" hangingPunct="0">
                        <a:lnSpc>
                          <a:spcPts val="1200"/>
                        </a:lnSpc>
                        <a:spcAft>
                          <a:spcPts val="0"/>
                        </a:spcAft>
                      </a:pPr>
                      <a:r>
                        <a:rPr lang="en-US" sz="1200" i="1" dirty="0" smtClean="0">
                          <a:effectLst/>
                          <a:latin typeface="+mj-lt"/>
                          <a:cs typeface="Times New Roman" panose="02020603050405020304" pitchFamily="18" charset="0"/>
                        </a:rPr>
                        <a:t> </a:t>
                      </a:r>
                      <a:r>
                        <a:rPr lang="en-US" sz="1200" i="1" dirty="0">
                          <a:effectLst/>
                          <a:latin typeface="+mj-lt"/>
                          <a:cs typeface="Times New Roman" panose="02020603050405020304" pitchFamily="18" charset="0"/>
                        </a:rPr>
                        <a:t>RQ.3.7</a:t>
                      </a:r>
                      <a:endParaRPr lang="en-US" sz="1200" i="1" dirty="0">
                        <a:effectLst/>
                        <a:latin typeface="+mj-lt"/>
                        <a:ea typeface="Times New Roman" panose="02020603050405020304" pitchFamily="18" charset="0"/>
                        <a:cs typeface="Times New Roman" panose="02020603050405020304" pitchFamily="18" charset="0"/>
                      </a:endParaRPr>
                    </a:p>
                  </a:txBody>
                  <a:tcPr marL="26401" marR="26401" marT="0" marB="0" anchor="ctr"/>
                </a:tc>
                <a:tc>
                  <a:txBody>
                    <a:bodyPr/>
                    <a:lstStyle/>
                    <a:p>
                      <a:pPr marL="0" marR="0" indent="144145" algn="l" defTabSz="457200" rtl="0" eaLnBrk="1" fontAlgn="auto" latinLnBrk="0" hangingPunct="0">
                        <a:lnSpc>
                          <a:spcPts val="1200"/>
                        </a:lnSpc>
                        <a:spcBef>
                          <a:spcPts val="0"/>
                        </a:spcBef>
                        <a:spcAft>
                          <a:spcPts val="0"/>
                        </a:spcAft>
                        <a:buClrTx/>
                        <a:buSzTx/>
                        <a:buFontTx/>
                        <a:buNone/>
                        <a:tabLst/>
                        <a:defRPr/>
                      </a:pPr>
                      <a:r>
                        <a:rPr lang="en-US" sz="1200" dirty="0" smtClean="0">
                          <a:effectLst/>
                          <a:latin typeface="+mj-lt"/>
                          <a:cs typeface="Times New Roman" panose="02020603050405020304" pitchFamily="18" charset="0"/>
                        </a:rPr>
                        <a:t>Does the meta-model support </a:t>
                      </a:r>
                      <a:r>
                        <a:rPr lang="en-US" sz="1200" dirty="0" err="1" smtClean="0">
                          <a:effectLst/>
                          <a:latin typeface="+mj-lt"/>
                          <a:cs typeface="Times New Roman" panose="02020603050405020304" pitchFamily="18" charset="0"/>
                        </a:rPr>
                        <a:t>SQiE</a:t>
                      </a:r>
                      <a:r>
                        <a:rPr lang="en-US" sz="1200" dirty="0" smtClean="0">
                          <a:effectLst/>
                          <a:latin typeface="+mj-lt"/>
                          <a:cs typeface="Times New Roman" panose="02020603050405020304" pitchFamily="18" charset="0"/>
                        </a:rPr>
                        <a:t> in a specific phase in software development? If yes, which phase is it? (e.g. requirements, coding, field-use)</a:t>
                      </a:r>
                      <a:endParaRPr lang="en-US" sz="1200" dirty="0" smtClean="0">
                        <a:effectLst/>
                        <a:latin typeface="+mj-lt"/>
                        <a:ea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331152972"/>
                  </a:ext>
                </a:extLst>
              </a:tr>
            </a:tbl>
          </a:graphicData>
        </a:graphic>
      </p:graphicFrame>
    </p:spTree>
    <p:extLst>
      <p:ext uri="{BB962C8B-B14F-4D97-AF65-F5344CB8AC3E}">
        <p14:creationId xmlns:p14="http://schemas.microsoft.com/office/powerpoint/2010/main" val="150431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5844</TotalTime>
  <Words>4048</Words>
  <Application>Microsoft Office PowerPoint</Application>
  <PresentationFormat>Ekran Gösterisi (4:3)</PresentationFormat>
  <Paragraphs>430</Paragraphs>
  <Slides>31</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31</vt:i4>
      </vt:variant>
    </vt:vector>
  </HeadingPairs>
  <TitlesOfParts>
    <vt:vector size="36" baseType="lpstr">
      <vt:lpstr>Arial</vt:lpstr>
      <vt:lpstr>Calibri</vt:lpstr>
      <vt:lpstr>Times New Roman</vt:lpstr>
      <vt:lpstr>Wingdings</vt:lpstr>
      <vt:lpstr>Office Theme</vt:lpstr>
      <vt:lpstr>  Meta-models for Software Quality and Its Evaluation: A Systematic Literature Review   </vt:lpstr>
      <vt:lpstr>Content</vt:lpstr>
      <vt:lpstr>Introduction Software Quality</vt:lpstr>
      <vt:lpstr>Introduction Quality Models</vt:lpstr>
      <vt:lpstr>Introduction Meta-models</vt:lpstr>
      <vt:lpstr>Introduction Purpose of this Study</vt:lpstr>
      <vt:lpstr>Related Work </vt:lpstr>
      <vt:lpstr>Research Method Process steps used in SLR</vt:lpstr>
      <vt:lpstr>Research Method Research Questions of SLR</vt:lpstr>
      <vt:lpstr>Research Method Research Questions of SLR (cont.)</vt:lpstr>
      <vt:lpstr>Research Method Search string</vt:lpstr>
      <vt:lpstr>Research Method Publication selection</vt:lpstr>
      <vt:lpstr>Research Method Publication selection and Data extraction</vt:lpstr>
      <vt:lpstr>Results RQ1: What are the basic characteristics of the meta-model proposed in the study?</vt:lpstr>
      <vt:lpstr>Results RQ2: Are there any software quality models taken as reference for the proposal? If yes;</vt:lpstr>
      <vt:lpstr>Results RQ3: What are the basic characteristics of SQiE as defined in the meta-model?  </vt:lpstr>
      <vt:lpstr>Results RQ3: What are the basic characteristics of SQiE as defined in the meta-model?</vt:lpstr>
      <vt:lpstr>Results RQ4: How is the meta-model structured?</vt:lpstr>
      <vt:lpstr>Results RQ4: How is the meta-model structured?</vt:lpstr>
      <vt:lpstr> Results RQ5 &amp; RQ6 </vt:lpstr>
      <vt:lpstr>Results RQ7: How was the meta-model developed?</vt:lpstr>
      <vt:lpstr>Results RQ4: How was the meta-model developed?</vt:lpstr>
      <vt:lpstr>Threats to Validity</vt:lpstr>
      <vt:lpstr>Conclusion</vt:lpstr>
      <vt:lpstr>Future Work</vt:lpstr>
      <vt:lpstr>List of Primary Studies</vt:lpstr>
      <vt:lpstr>List of Primary Studies</vt:lpstr>
      <vt:lpstr>References</vt:lpstr>
      <vt:lpstr>References</vt:lpstr>
      <vt:lpstr>PowerPoint Sunusu</vt:lpstr>
      <vt:lpstr>PowerPoint Sunusu</vt:lpstr>
    </vt:vector>
  </TitlesOfParts>
  <Company>University of Zurich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Fuat Akal</dc:creator>
  <cp:lastModifiedBy>Nebi</cp:lastModifiedBy>
  <cp:revision>884</cp:revision>
  <dcterms:created xsi:type="dcterms:W3CDTF">2013-09-26T11:17:47Z</dcterms:created>
  <dcterms:modified xsi:type="dcterms:W3CDTF">2020-10-27T07:53:21Z</dcterms:modified>
</cp:coreProperties>
</file>